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57" r:id="rId3"/>
    <p:sldId id="258" r:id="rId4"/>
    <p:sldId id="262" r:id="rId5"/>
    <p:sldId id="263" r:id="rId6"/>
    <p:sldId id="265" r:id="rId7"/>
    <p:sldId id="264" r:id="rId8"/>
    <p:sldId id="260" r:id="rId9"/>
    <p:sldId id="266" r:id="rId10"/>
    <p:sldId id="267" r:id="rId11"/>
    <p:sldId id="268" r:id="rId12"/>
    <p:sldId id="269" r:id="rId13"/>
    <p:sldId id="270" r:id="rId14"/>
    <p:sldId id="271" r:id="rId15"/>
    <p:sldId id="26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CF3CFA6-8018-284C-9903-0FED6F604488}">
          <p14:sldIdLst>
            <p14:sldId id="256"/>
          </p14:sldIdLst>
        </p14:section>
        <p14:section name="Agenda and Project Contents" id="{E8461E2A-750F-8349-94B0-F0675537D296}">
          <p14:sldIdLst>
            <p14:sldId id="257"/>
          </p14:sldIdLst>
        </p14:section>
        <p14:section name="Context" id="{27400D94-16EC-BE45-B4A5-193F31A38A92}">
          <p14:sldIdLst>
            <p14:sldId id="258"/>
            <p14:sldId id="262"/>
            <p14:sldId id="263"/>
          </p14:sldIdLst>
        </p14:section>
        <p14:section name="Analysis Goals" id="{E6D89088-53CB-E94B-95BA-50BD19707F97}">
          <p14:sldIdLst>
            <p14:sldId id="265"/>
            <p14:sldId id="264"/>
          </p14:sldIdLst>
        </p14:section>
        <p14:section name="Result of Analysis" id="{4F2ABD87-1EA4-6344-9D7F-81BDD49560CA}">
          <p14:sldIdLst>
            <p14:sldId id="260"/>
            <p14:sldId id="266"/>
            <p14:sldId id="267"/>
            <p14:sldId id="268"/>
            <p14:sldId id="269"/>
            <p14:sldId id="270"/>
            <p14:sldId id="271"/>
          </p14:sldIdLst>
        </p14:section>
        <p14:section name="Conclusion" id="{1E549B69-0B9E-3040-A130-2CA8F336490D}">
          <p14:sldIdLst>
            <p14:sldId id="261"/>
            <p14:sldId id="272"/>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DD54"/>
    <a:srgbClr val="61DBAF"/>
    <a:srgbClr val="47D3E0"/>
    <a:srgbClr val="9ED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74"/>
  </p:normalViewPr>
  <p:slideViewPr>
    <p:cSldViewPr snapToGrid="0" snapToObjects="1">
      <p:cViewPr varScale="1">
        <p:scale>
          <a:sx n="81" d="100"/>
          <a:sy n="81" d="100"/>
        </p:scale>
        <p:origin x="557"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C1D0F8-5DE7-0340-BC89-AAA500C729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5D6979E-B0DE-3A44-BA2B-EA5C3B02F2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A554D-CFF6-7842-BBA1-770C428C8847}" type="datetimeFigureOut">
              <a:rPr lang="en-US" smtClean="0"/>
              <a:t>9/22/2020</a:t>
            </a:fld>
            <a:endParaRPr lang="en-US"/>
          </a:p>
        </p:txBody>
      </p:sp>
      <p:sp>
        <p:nvSpPr>
          <p:cNvPr id="4" name="Footer Placeholder 3">
            <a:extLst>
              <a:ext uri="{FF2B5EF4-FFF2-40B4-BE49-F238E27FC236}">
                <a16:creationId xmlns:a16="http://schemas.microsoft.com/office/drawing/2014/main" id="{DAB9C300-38B3-9A46-9DEB-D98E20AC5B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D4DA4A-B382-AE40-B92B-D9D341A8DF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A6319F-B535-5B4D-BB82-3FE674A266DA}" type="slidenum">
              <a:rPr lang="en-US" smtClean="0"/>
              <a:t>‹#›</a:t>
            </a:fld>
            <a:endParaRPr lang="en-US"/>
          </a:p>
        </p:txBody>
      </p:sp>
    </p:spTree>
    <p:extLst>
      <p:ext uri="{BB962C8B-B14F-4D97-AF65-F5344CB8AC3E}">
        <p14:creationId xmlns:p14="http://schemas.microsoft.com/office/powerpoint/2010/main" val="460590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52301-8936-E74A-BEC2-857CBE2E2443}" type="datetimeFigureOut">
              <a:rPr lang="en-US" smtClean="0"/>
              <a:t>9/22/2020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83CFB-0AE5-AA4D-9134-FB5AC3F87B3B}" type="slidenum">
              <a:rPr lang="en-US" smtClean="0"/>
              <a:t>‹#›</a:t>
            </a:fld>
            <a:endParaRPr lang="en-US"/>
          </a:p>
        </p:txBody>
      </p:sp>
      <p:sp>
        <p:nvSpPr>
          <p:cNvPr id="8" name="Notes Placeholder 7">
            <a:extLst>
              <a:ext uri="{FF2B5EF4-FFF2-40B4-BE49-F238E27FC236}">
                <a16:creationId xmlns:a16="http://schemas.microsoft.com/office/drawing/2014/main" id="{C8B42E6E-9750-BA4B-BCED-EB4412F9A51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5242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a:t>
            </a:fld>
            <a:endParaRPr lang="en-US"/>
          </a:p>
        </p:txBody>
      </p:sp>
    </p:spTree>
    <p:extLst>
      <p:ext uri="{BB962C8B-B14F-4D97-AF65-F5344CB8AC3E}">
        <p14:creationId xmlns:p14="http://schemas.microsoft.com/office/powerpoint/2010/main" val="260408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10</a:t>
            </a:fld>
            <a:endParaRPr lang="en-US"/>
          </a:p>
        </p:txBody>
      </p:sp>
    </p:spTree>
    <p:extLst>
      <p:ext uri="{BB962C8B-B14F-4D97-AF65-F5344CB8AC3E}">
        <p14:creationId xmlns:p14="http://schemas.microsoft.com/office/powerpoint/2010/main" val="2399233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11</a:t>
            </a:fld>
            <a:endParaRPr lang="en-US"/>
          </a:p>
        </p:txBody>
      </p:sp>
    </p:spTree>
    <p:extLst>
      <p:ext uri="{BB962C8B-B14F-4D97-AF65-F5344CB8AC3E}">
        <p14:creationId xmlns:p14="http://schemas.microsoft.com/office/powerpoint/2010/main" val="1298721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Left – As you move between classifications, you move down essentially order of magnitude of the inner quartile range (with some outliers). Right. When looking at the same groups, if is clear that the developed </a:t>
            </a:r>
            <a:r>
              <a:rPr lang="en-US" dirty="0" err="1"/>
              <a:t>coutries</a:t>
            </a:r>
            <a:r>
              <a:rPr lang="en-US" dirty="0"/>
              <a:t> typically have much lower % of RE. </a:t>
            </a:r>
          </a:p>
        </p:txBody>
      </p:sp>
      <p:sp>
        <p:nvSpPr>
          <p:cNvPr id="4" name="Slide Number Placeholder 3"/>
          <p:cNvSpPr>
            <a:spLocks noGrp="1"/>
          </p:cNvSpPr>
          <p:nvPr>
            <p:ph type="sldNum" sz="quarter" idx="5"/>
          </p:nvPr>
        </p:nvSpPr>
        <p:spPr/>
        <p:txBody>
          <a:bodyPr/>
          <a:lstStyle/>
          <a:p>
            <a:fld id="{9D783CFB-0AE5-AA4D-9134-FB5AC3F87B3B}" type="slidenum">
              <a:rPr lang="en-US" smtClean="0"/>
              <a:t>12</a:t>
            </a:fld>
            <a:endParaRPr lang="en-US"/>
          </a:p>
        </p:txBody>
      </p:sp>
    </p:spTree>
    <p:extLst>
      <p:ext uri="{BB962C8B-B14F-4D97-AF65-F5344CB8AC3E}">
        <p14:creationId xmlns:p14="http://schemas.microsoft.com/office/powerpoint/2010/main" val="597894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Focused on 3 groups. So we looked to GDP change (EU USA similar with china catching up drastically. Similar in the final energy consumption across time. Much different story when looking at RE. As china grew its economy, it failed to increase its RE to match its growing needs. </a:t>
            </a:r>
          </a:p>
        </p:txBody>
      </p:sp>
      <p:sp>
        <p:nvSpPr>
          <p:cNvPr id="4" name="Slide Number Placeholder 3"/>
          <p:cNvSpPr>
            <a:spLocks noGrp="1"/>
          </p:cNvSpPr>
          <p:nvPr>
            <p:ph type="sldNum" sz="quarter" idx="5"/>
          </p:nvPr>
        </p:nvSpPr>
        <p:spPr/>
        <p:txBody>
          <a:bodyPr/>
          <a:lstStyle/>
          <a:p>
            <a:fld id="{9D783CFB-0AE5-AA4D-9134-FB5AC3F87B3B}" type="slidenum">
              <a:rPr lang="en-US" smtClean="0"/>
              <a:t>13</a:t>
            </a:fld>
            <a:endParaRPr lang="en-US"/>
          </a:p>
        </p:txBody>
      </p:sp>
    </p:spTree>
    <p:extLst>
      <p:ext uri="{BB962C8B-B14F-4D97-AF65-F5344CB8AC3E}">
        <p14:creationId xmlns:p14="http://schemas.microsoft.com/office/powerpoint/2010/main" val="1092828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Looking at 2015, latest data available for all, we see a clear correlation in the countries GDP with its renewable energy output. But there isn’t much correlation between the GDP and RE %. What can be see is that once a country seems to pass a threshold in economy size, the increasing total energy needed by the economy makes it for current RE to a provide significant percentage of that energy requirement. </a:t>
            </a:r>
          </a:p>
        </p:txBody>
      </p:sp>
      <p:sp>
        <p:nvSpPr>
          <p:cNvPr id="4" name="Slide Number Placeholder 3"/>
          <p:cNvSpPr>
            <a:spLocks noGrp="1"/>
          </p:cNvSpPr>
          <p:nvPr>
            <p:ph type="sldNum" sz="quarter" idx="5"/>
          </p:nvPr>
        </p:nvSpPr>
        <p:spPr/>
        <p:txBody>
          <a:bodyPr/>
          <a:lstStyle/>
          <a:p>
            <a:fld id="{9D783CFB-0AE5-AA4D-9134-FB5AC3F87B3B}" type="slidenum">
              <a:rPr lang="en-US" smtClean="0"/>
              <a:t>14</a:t>
            </a:fld>
            <a:endParaRPr lang="en-US"/>
          </a:p>
        </p:txBody>
      </p:sp>
    </p:spTree>
    <p:extLst>
      <p:ext uri="{BB962C8B-B14F-4D97-AF65-F5344CB8AC3E}">
        <p14:creationId xmlns:p14="http://schemas.microsoft.com/office/powerpoint/2010/main" val="232333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15</a:t>
            </a:fld>
            <a:endParaRPr lang="en-US"/>
          </a:p>
        </p:txBody>
      </p:sp>
    </p:spTree>
    <p:extLst>
      <p:ext uri="{BB962C8B-B14F-4D97-AF65-F5344CB8AC3E}">
        <p14:creationId xmlns:p14="http://schemas.microsoft.com/office/powerpoint/2010/main" val="1270674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16</a:t>
            </a:fld>
            <a:endParaRPr lang="en-US"/>
          </a:p>
        </p:txBody>
      </p:sp>
    </p:spTree>
    <p:extLst>
      <p:ext uri="{BB962C8B-B14F-4D97-AF65-F5344CB8AC3E}">
        <p14:creationId xmlns:p14="http://schemas.microsoft.com/office/powerpoint/2010/main" val="3191759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17</a:t>
            </a:fld>
            <a:endParaRPr lang="en-US"/>
          </a:p>
        </p:txBody>
      </p:sp>
    </p:spTree>
    <p:extLst>
      <p:ext uri="{BB962C8B-B14F-4D97-AF65-F5344CB8AC3E}">
        <p14:creationId xmlns:p14="http://schemas.microsoft.com/office/powerpoint/2010/main" val="4172520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2</a:t>
            </a:fld>
            <a:endParaRPr lang="en-US"/>
          </a:p>
        </p:txBody>
      </p:sp>
    </p:spTree>
    <p:extLst>
      <p:ext uri="{BB962C8B-B14F-4D97-AF65-F5344CB8AC3E}">
        <p14:creationId xmlns:p14="http://schemas.microsoft.com/office/powerpoint/2010/main" val="112067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3</a:t>
            </a:fld>
            <a:endParaRPr lang="en-US"/>
          </a:p>
        </p:txBody>
      </p:sp>
    </p:spTree>
    <p:extLst>
      <p:ext uri="{BB962C8B-B14F-4D97-AF65-F5344CB8AC3E}">
        <p14:creationId xmlns:p14="http://schemas.microsoft.com/office/powerpoint/2010/main" val="196774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4</a:t>
            </a:fld>
            <a:endParaRPr lang="en-US"/>
          </a:p>
        </p:txBody>
      </p:sp>
    </p:spTree>
    <p:extLst>
      <p:ext uri="{BB962C8B-B14F-4D97-AF65-F5344CB8AC3E}">
        <p14:creationId xmlns:p14="http://schemas.microsoft.com/office/powerpoint/2010/main" val="92988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5</a:t>
            </a:fld>
            <a:endParaRPr lang="en-US"/>
          </a:p>
        </p:txBody>
      </p:sp>
    </p:spTree>
    <p:extLst>
      <p:ext uri="{BB962C8B-B14F-4D97-AF65-F5344CB8AC3E}">
        <p14:creationId xmlns:p14="http://schemas.microsoft.com/office/powerpoint/2010/main" val="360369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6</a:t>
            </a:fld>
            <a:endParaRPr lang="en-US"/>
          </a:p>
        </p:txBody>
      </p:sp>
    </p:spTree>
    <p:extLst>
      <p:ext uri="{BB962C8B-B14F-4D97-AF65-F5344CB8AC3E}">
        <p14:creationId xmlns:p14="http://schemas.microsoft.com/office/powerpoint/2010/main" val="1745596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7</a:t>
            </a:fld>
            <a:endParaRPr lang="en-US"/>
          </a:p>
        </p:txBody>
      </p:sp>
    </p:spTree>
    <p:extLst>
      <p:ext uri="{BB962C8B-B14F-4D97-AF65-F5344CB8AC3E}">
        <p14:creationId xmlns:p14="http://schemas.microsoft.com/office/powerpoint/2010/main" val="2426655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8</a:t>
            </a:fld>
            <a:endParaRPr lang="en-US"/>
          </a:p>
        </p:txBody>
      </p:sp>
    </p:spTree>
    <p:extLst>
      <p:ext uri="{BB962C8B-B14F-4D97-AF65-F5344CB8AC3E}">
        <p14:creationId xmlns:p14="http://schemas.microsoft.com/office/powerpoint/2010/main" val="3047097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9</a:t>
            </a:fld>
            <a:endParaRPr lang="en-US"/>
          </a:p>
        </p:txBody>
      </p:sp>
    </p:spTree>
    <p:extLst>
      <p:ext uri="{BB962C8B-B14F-4D97-AF65-F5344CB8AC3E}">
        <p14:creationId xmlns:p14="http://schemas.microsoft.com/office/powerpoint/2010/main" val="1466459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42B1-02E7-B549-8C3D-F2AB21A66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880987-50BC-154D-9D69-25402985F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E33D1-5535-BE40-A97B-994D4134CBB7}"/>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CAEB99DD-F244-F742-B22F-A7E396E07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7760D-FF18-BD43-A9EB-40BAC02DC85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72734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F93BE-073B-E541-8381-D2AD1270D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857E92-FE41-D647-BE52-259E5CBF16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B5771C-550F-8C40-AD4D-55809AB3D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F1538-8046-7047-9A47-4F36E62AF788}"/>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A89C2B37-4727-8447-854D-6E50C5F25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8AF21-5F0C-FB44-9C05-C9C88868081D}"/>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299117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AAB6-E1DE-9D4A-A883-5A46348EC3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CA8FDE-D01D-9D47-914D-FA0DE57BEF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53A54-6254-C74A-8942-C7E60A6A9BC7}"/>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DB665028-7585-C343-B28D-DA37569A3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B6FDB-A5B7-664A-95B3-3CC1E5AE598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468505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4A303-24E3-8A47-BE7B-2A6C49D48A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C2EF2A-B3CF-0A4E-AAB0-D66BA3DC9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51E9D-9ACB-C44D-B01C-8614B20711A5}"/>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442A5B16-CEB0-F445-BEF1-3E93ACA34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9762E6-C47D-1F46-B61A-D064171A513C}"/>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2300731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77BE-8AC8-3A49-9D7B-943E9D3190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4DEAC-1D4A-BB41-9612-6B56A42C91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2FDC1-18D9-EB44-9F3B-F32142561BDD}"/>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96226981-D460-C24D-B51E-035E76E90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AC58C-B046-3444-9D98-F33A5A93D33D}"/>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1363919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F575-BCF3-4B4D-A342-073E4C61FF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D68745-812C-E144-88BD-F62EB420B2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DB2EEC-F0A1-CF49-A16A-A3DD4EF4588B}"/>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4DACDBC8-B63D-F64A-9F5F-19C222D78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1FEE0-688B-2943-AEFD-737543387150}"/>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799065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C61B-110B-EA45-B1B3-C44156A48C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DCCEF6-34DE-0C43-8349-48FDD92CFC31}"/>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4" name="Footer Placeholder 3">
            <a:extLst>
              <a:ext uri="{FF2B5EF4-FFF2-40B4-BE49-F238E27FC236}">
                <a16:creationId xmlns:a16="http://schemas.microsoft.com/office/drawing/2014/main" id="{AEE636A9-5045-7041-AEAF-7BD24336BF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6E4ED-4AE0-9B4E-BC35-404466EECEA9}"/>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67752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5F0F-A5B6-B449-95C9-D81DCAEA8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0D035-4487-ED47-B79B-90B28D759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7A3AE-DBEB-274A-A276-2A5A77EDD3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FEE73-A6AA-1046-8628-718078C9B746}"/>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E36C12B7-F985-5B47-953F-E79ED75F2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E005F-17B4-B04C-A59A-161FCF87C8C4}"/>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2707325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CD03-3D1E-9747-B5CC-6B4656D362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49B4DE-A273-DF4D-9DF3-63ADE80545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B56DF-ABD9-6B46-BB49-F8F9E248FB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9EEBCB-4DB7-984F-82E9-8CCF546665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F81B08-7219-2C47-8A97-5263CDCF4D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9097BE-F8F4-2B4D-BC6E-14C418E531DA}"/>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8" name="Footer Placeholder 7">
            <a:extLst>
              <a:ext uri="{FF2B5EF4-FFF2-40B4-BE49-F238E27FC236}">
                <a16:creationId xmlns:a16="http://schemas.microsoft.com/office/drawing/2014/main" id="{0A25421A-B777-6044-BB1A-23B9F5B504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43F6C4-5B54-BF4A-9309-82DB3BB1CF84}"/>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40250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9A06-79B2-8740-9F15-04FD5D1671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9C3C0D-38ED-954F-B167-7C7599EC3BE1}"/>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4" name="Footer Placeholder 3">
            <a:extLst>
              <a:ext uri="{FF2B5EF4-FFF2-40B4-BE49-F238E27FC236}">
                <a16:creationId xmlns:a16="http://schemas.microsoft.com/office/drawing/2014/main" id="{7A7D85F4-E42A-234D-BD9D-4D7D888D32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6E6118-0809-064A-93C1-F92863D444E8}"/>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4034496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177EE0-E7E3-8F4A-86B5-009ED50417B3}"/>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3" name="Footer Placeholder 2">
            <a:extLst>
              <a:ext uri="{FF2B5EF4-FFF2-40B4-BE49-F238E27FC236}">
                <a16:creationId xmlns:a16="http://schemas.microsoft.com/office/drawing/2014/main" id="{358A9957-947D-1343-AFEA-DAD0452A7A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53ABBD-A1A9-594F-83FE-CE2508F345B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548892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184-1A4F-9C41-99E1-1DF458696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45C868-A4D5-154F-A1E3-B6F1A86F2B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A5FCA-6DCF-2846-8B79-CFFC5438A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C6315B-6B56-444B-A6E4-B5C12D12B233}"/>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48D07567-0C8F-D649-AA3C-8242F8EEB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027181-77A1-F74D-AB52-94F64B446580}"/>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4193535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DD234F-F6F5-3D47-BB2F-D5E7E3973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32230-7069-E94B-84E8-145F70E6F1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2F1FD9-85FD-544D-AA9F-8CDDBB67B4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F936DB2F-958B-4D48-B56C-8BDDB5DF5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FA049-481B-B748-893B-D2B9BB12DC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31FB12-1B2A-AD45-94B9-9BFCE3AE424C}" type="slidenum">
              <a:rPr lang="en-US" smtClean="0"/>
              <a:t>‹#›</a:t>
            </a:fld>
            <a:endParaRPr lang="en-US"/>
          </a:p>
        </p:txBody>
      </p:sp>
    </p:spTree>
    <p:extLst>
      <p:ext uri="{BB962C8B-B14F-4D97-AF65-F5344CB8AC3E}">
        <p14:creationId xmlns:p14="http://schemas.microsoft.com/office/powerpoint/2010/main" val="824688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D63AAC-5AC2-2C4C-85A4-FB64D18CC9CB}"/>
              </a:ext>
            </a:extLst>
          </p:cNvPr>
          <p:cNvPicPr>
            <a:picLocks noChangeAspect="1"/>
          </p:cNvPicPr>
          <p:nvPr/>
        </p:nvPicPr>
        <p:blipFill>
          <a:blip r:embed="rId3"/>
          <a:stretch>
            <a:fillRect/>
          </a:stretch>
        </p:blipFill>
        <p:spPr>
          <a:xfrm>
            <a:off x="0" y="0"/>
            <a:ext cx="12192000" cy="6858000"/>
          </a:xfrm>
          <a:prstGeom prst="rect">
            <a:avLst/>
          </a:prstGeom>
        </p:spPr>
      </p:pic>
      <p:sp>
        <p:nvSpPr>
          <p:cNvPr id="16" name="Subtitle 12">
            <a:extLst>
              <a:ext uri="{FF2B5EF4-FFF2-40B4-BE49-F238E27FC236}">
                <a16:creationId xmlns:a16="http://schemas.microsoft.com/office/drawing/2014/main" id="{76A12E44-BECF-7844-9F0B-3982368FABF4}"/>
              </a:ext>
            </a:extLst>
          </p:cNvPr>
          <p:cNvSpPr txBox="1">
            <a:spLocks/>
          </p:cNvSpPr>
          <p:nvPr/>
        </p:nvSpPr>
        <p:spPr>
          <a:xfrm>
            <a:off x="362465" y="294482"/>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PSL Ornanong Pro" panose="02000506000000020004" pitchFamily="2" charset="-34"/>
                <a:cs typeface="PSL Ornanong Pro" panose="02000506000000020004" pitchFamily="2" charset="-34"/>
              </a:rPr>
              <a:t>September, 2020</a:t>
            </a:r>
          </a:p>
        </p:txBody>
      </p:sp>
      <p:sp>
        <p:nvSpPr>
          <p:cNvPr id="5" name="Rectangle 4">
            <a:extLst>
              <a:ext uri="{FF2B5EF4-FFF2-40B4-BE49-F238E27FC236}">
                <a16:creationId xmlns:a16="http://schemas.microsoft.com/office/drawing/2014/main" id="{2268DB4B-25D9-304A-9610-A5839D1663B5}"/>
              </a:ext>
            </a:extLst>
          </p:cNvPr>
          <p:cNvSpPr/>
          <p:nvPr/>
        </p:nvSpPr>
        <p:spPr>
          <a:xfrm>
            <a:off x="15834" y="1203832"/>
            <a:ext cx="12176166" cy="2880488"/>
          </a:xfrm>
          <a:prstGeom prst="rect">
            <a:avLst/>
          </a:prstGeom>
          <a:solidFill>
            <a:schemeClr val="accent6">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BF2226E-B288-564D-9025-6322C4CE413B}"/>
              </a:ext>
            </a:extLst>
          </p:cNvPr>
          <p:cNvSpPr>
            <a:spLocks noGrp="1"/>
          </p:cNvSpPr>
          <p:nvPr>
            <p:ph type="ctrTitle"/>
          </p:nvPr>
        </p:nvSpPr>
        <p:spPr>
          <a:xfrm>
            <a:off x="125581" y="1950244"/>
            <a:ext cx="11940837" cy="2387600"/>
          </a:xfrm>
        </p:spPr>
        <p:txBody>
          <a:bodyPr>
            <a:noAutofit/>
          </a:bodyPr>
          <a:lstStyle/>
          <a:p>
            <a:r>
              <a:rPr lang="en-US" sz="4800" b="1" dirty="0">
                <a:solidFill>
                  <a:schemeClr val="bg1"/>
                </a:solidFill>
                <a:latin typeface="Segoe UI" panose="020B0502040204020203" pitchFamily="34" charset="0"/>
                <a:cs typeface="Segoe UI" panose="020B0502040204020203" pitchFamily="34" charset="0"/>
              </a:rPr>
              <a:t>Global Investment in Renewable Energy and Consumption</a:t>
            </a:r>
            <a:br>
              <a:rPr lang="en-US" b="1" dirty="0">
                <a:solidFill>
                  <a:schemeClr val="bg1"/>
                </a:solidFill>
                <a:latin typeface="PSL Ornanong Pro" panose="02000506000000020004" pitchFamily="2" charset="-34"/>
                <a:cs typeface="PSL Ornanong Pro" panose="02000506000000020004" pitchFamily="2" charset="-34"/>
              </a:rPr>
            </a:br>
            <a:endParaRPr lang="en-US" b="1" dirty="0">
              <a:solidFill>
                <a:schemeClr val="bg1"/>
              </a:solidFill>
              <a:latin typeface="PSL Ornanong Pro" panose="02000506000000020004" pitchFamily="2" charset="-34"/>
              <a:cs typeface="PSL Ornanong Pro" panose="02000506000000020004" pitchFamily="2" charset="-34"/>
            </a:endParaRPr>
          </a:p>
        </p:txBody>
      </p:sp>
      <p:sp>
        <p:nvSpPr>
          <p:cNvPr id="13" name="Subtitle 12">
            <a:extLst>
              <a:ext uri="{FF2B5EF4-FFF2-40B4-BE49-F238E27FC236}">
                <a16:creationId xmlns:a16="http://schemas.microsoft.com/office/drawing/2014/main" id="{12FDDCE7-91B7-E44C-823D-DD19A2C9A205}"/>
              </a:ext>
            </a:extLst>
          </p:cNvPr>
          <p:cNvSpPr>
            <a:spLocks noGrp="1"/>
          </p:cNvSpPr>
          <p:nvPr>
            <p:ph type="subTitle" idx="1"/>
          </p:nvPr>
        </p:nvSpPr>
        <p:spPr>
          <a:xfrm>
            <a:off x="-48127" y="4835064"/>
            <a:ext cx="9144000" cy="2149698"/>
          </a:xfrm>
        </p:spPr>
        <p:txBody>
          <a:bodyPr wrap="square">
            <a:normAutofit/>
          </a:bodyPr>
          <a:lstStyle/>
          <a:p>
            <a:pPr algn="l"/>
            <a:r>
              <a:rPr lang="en-US" sz="1600" b="1" dirty="0">
                <a:solidFill>
                  <a:schemeClr val="bg1"/>
                </a:solidFill>
                <a:latin typeface="Segoe UI" panose="020B0502040204020203" pitchFamily="34" charset="0"/>
                <a:cs typeface="Segoe UI" panose="020B0502040204020203" pitchFamily="34" charset="0"/>
              </a:rPr>
              <a:t>Group 2 :</a:t>
            </a:r>
          </a:p>
          <a:p>
            <a:pPr algn="l"/>
            <a:r>
              <a:rPr lang="en-US" sz="1600" b="1" dirty="0">
                <a:solidFill>
                  <a:schemeClr val="bg1"/>
                </a:solidFill>
                <a:latin typeface="Segoe UI" panose="020B0502040204020203" pitchFamily="34" charset="0"/>
                <a:cs typeface="Segoe UI" panose="020B0502040204020203" pitchFamily="34" charset="0"/>
              </a:rPr>
              <a:t>Chad Dubiel</a:t>
            </a:r>
          </a:p>
          <a:p>
            <a:pPr algn="l"/>
            <a:r>
              <a:rPr lang="en-US" sz="1600" b="1" dirty="0">
                <a:solidFill>
                  <a:schemeClr val="bg1"/>
                </a:solidFill>
                <a:latin typeface="Segoe UI" panose="020B0502040204020203" pitchFamily="34" charset="0"/>
                <a:cs typeface="Segoe UI" panose="020B0502040204020203" pitchFamily="34" charset="0"/>
              </a:rPr>
              <a:t>Alexander Riner</a:t>
            </a:r>
          </a:p>
          <a:p>
            <a:pPr algn="l"/>
            <a:r>
              <a:rPr lang="en-US" sz="1600" b="1" dirty="0">
                <a:solidFill>
                  <a:schemeClr val="bg1"/>
                </a:solidFill>
                <a:latin typeface="Segoe UI" panose="020B0502040204020203" pitchFamily="34" charset="0"/>
                <a:cs typeface="Segoe UI" panose="020B0502040204020203" pitchFamily="34" charset="0"/>
              </a:rPr>
              <a:t>David Amado Martinez</a:t>
            </a:r>
          </a:p>
          <a:p>
            <a:pPr algn="l"/>
            <a:r>
              <a:rPr lang="en-US" sz="1600" b="1" dirty="0">
                <a:solidFill>
                  <a:schemeClr val="bg1"/>
                </a:solidFill>
                <a:latin typeface="Segoe UI" panose="020B0502040204020203" pitchFamily="34" charset="0"/>
                <a:cs typeface="Segoe UI" panose="020B0502040204020203" pitchFamily="34" charset="0"/>
              </a:rPr>
              <a:t>Corey McCulley</a:t>
            </a:r>
          </a:p>
          <a:p>
            <a:pPr algn="l"/>
            <a:r>
              <a:rPr lang="en-US" sz="1600" b="1" dirty="0">
                <a:solidFill>
                  <a:schemeClr val="bg1"/>
                </a:solidFill>
                <a:latin typeface="Segoe UI" panose="020B0502040204020203" pitchFamily="34" charset="0"/>
                <a:cs typeface="Segoe UI" panose="020B0502040204020203" pitchFamily="34" charset="0"/>
              </a:rPr>
              <a:t>Gina Canales</a:t>
            </a:r>
          </a:p>
        </p:txBody>
      </p:sp>
    </p:spTree>
    <p:extLst>
      <p:ext uri="{BB962C8B-B14F-4D97-AF65-F5344CB8AC3E}">
        <p14:creationId xmlns:p14="http://schemas.microsoft.com/office/powerpoint/2010/main" val="193229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308628"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Investment</a:t>
            </a:r>
          </a:p>
        </p:txBody>
      </p:sp>
    </p:spTree>
    <p:extLst>
      <p:ext uri="{BB962C8B-B14F-4D97-AF65-F5344CB8AC3E}">
        <p14:creationId xmlns:p14="http://schemas.microsoft.com/office/powerpoint/2010/main" val="328945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419386" y="2158414"/>
            <a:ext cx="108490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sz="2400" dirty="0">
              <a:latin typeface="Georgia" panose="02040502050405020303" pitchFamily="18" charset="0"/>
            </a:endParaRP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What does RE consumption look like between UN member nations?</a:t>
            </a: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How have the EU, USA, and China energy consumption grown with their economies over time?</a:t>
            </a: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Is there a relation in the RE output and RE output percentage for the EU, USA, and China in relation to their GDP? If so, what does this mean?</a:t>
            </a:r>
          </a:p>
        </p:txBody>
      </p:sp>
    </p:spTree>
    <p:extLst>
      <p:ext uri="{BB962C8B-B14F-4D97-AF65-F5344CB8AC3E}">
        <p14:creationId xmlns:p14="http://schemas.microsoft.com/office/powerpoint/2010/main" val="780164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UN Member Energy Consumption 2015</a:t>
            </a:r>
          </a:p>
        </p:txBody>
      </p:sp>
      <p:pic>
        <p:nvPicPr>
          <p:cNvPr id="3" name="Picture 2" descr="A screenshot of a video game&#10;&#10;Description automatically generated">
            <a:extLst>
              <a:ext uri="{FF2B5EF4-FFF2-40B4-BE49-F238E27FC236}">
                <a16:creationId xmlns:a16="http://schemas.microsoft.com/office/drawing/2014/main" id="{EA077D5A-C8E2-468B-ADF4-0816E1BC8192}"/>
              </a:ext>
            </a:extLst>
          </p:cNvPr>
          <p:cNvPicPr>
            <a:picLocks noChangeAspect="1"/>
          </p:cNvPicPr>
          <p:nvPr/>
        </p:nvPicPr>
        <p:blipFill>
          <a:blip r:embed="rId4"/>
          <a:stretch>
            <a:fillRect/>
          </a:stretch>
        </p:blipFill>
        <p:spPr>
          <a:xfrm>
            <a:off x="136572" y="2261719"/>
            <a:ext cx="5711860" cy="3807907"/>
          </a:xfrm>
          <a:prstGeom prst="rect">
            <a:avLst/>
          </a:prstGeom>
        </p:spPr>
      </p:pic>
      <p:pic>
        <p:nvPicPr>
          <p:cNvPr id="6" name="Picture 5" descr="A close up of a logo&#10;&#10;Description automatically generated">
            <a:extLst>
              <a:ext uri="{FF2B5EF4-FFF2-40B4-BE49-F238E27FC236}">
                <a16:creationId xmlns:a16="http://schemas.microsoft.com/office/drawing/2014/main" id="{C209ADC7-A5FE-429C-BDBF-9FA5FF876F09}"/>
              </a:ext>
            </a:extLst>
          </p:cNvPr>
          <p:cNvPicPr>
            <a:picLocks noChangeAspect="1"/>
          </p:cNvPicPr>
          <p:nvPr/>
        </p:nvPicPr>
        <p:blipFill>
          <a:blip r:embed="rId5"/>
          <a:stretch>
            <a:fillRect/>
          </a:stretch>
        </p:blipFill>
        <p:spPr>
          <a:xfrm>
            <a:off x="6249971" y="2261719"/>
            <a:ext cx="5711287" cy="3807525"/>
          </a:xfrm>
          <a:prstGeom prst="rect">
            <a:avLst/>
          </a:prstGeom>
        </p:spPr>
      </p:pic>
      <p:sp>
        <p:nvSpPr>
          <p:cNvPr id="7" name="Content Placeholder 2">
            <a:extLst>
              <a:ext uri="{FF2B5EF4-FFF2-40B4-BE49-F238E27FC236}">
                <a16:creationId xmlns:a16="http://schemas.microsoft.com/office/drawing/2014/main" id="{08EE06C6-1B96-40BF-99AE-17E33B49CACC}"/>
              </a:ext>
            </a:extLst>
          </p:cNvPr>
          <p:cNvSpPr txBox="1">
            <a:spLocks/>
          </p:cNvSpPr>
          <p:nvPr/>
        </p:nvSpPr>
        <p:spPr>
          <a:xfrm>
            <a:off x="423908" y="6106237"/>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100" dirty="0">
                <a:latin typeface="Georgia" panose="02040502050405020303" pitchFamily="18" charset="0"/>
              </a:rPr>
              <a:t>*All classifications passed normality test</a:t>
            </a:r>
          </a:p>
        </p:txBody>
      </p:sp>
      <p:sp>
        <p:nvSpPr>
          <p:cNvPr id="8" name="Content Placeholder 2">
            <a:extLst>
              <a:ext uri="{FF2B5EF4-FFF2-40B4-BE49-F238E27FC236}">
                <a16:creationId xmlns:a16="http://schemas.microsoft.com/office/drawing/2014/main" id="{145E0024-6D53-45AB-B2E0-C0DA27B58D32}"/>
              </a:ext>
            </a:extLst>
          </p:cNvPr>
          <p:cNvSpPr txBox="1">
            <a:spLocks/>
          </p:cNvSpPr>
          <p:nvPr/>
        </p:nvSpPr>
        <p:spPr>
          <a:xfrm>
            <a:off x="6531947" y="6105333"/>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100" dirty="0">
                <a:latin typeface="Georgia" panose="02040502050405020303" pitchFamily="18" charset="0"/>
              </a:rPr>
              <a:t>*Only 2 classifications passed normality test</a:t>
            </a:r>
          </a:p>
        </p:txBody>
      </p:sp>
      <p:sp>
        <p:nvSpPr>
          <p:cNvPr id="9" name="Content Placeholder 2">
            <a:extLst>
              <a:ext uri="{FF2B5EF4-FFF2-40B4-BE49-F238E27FC236}">
                <a16:creationId xmlns:a16="http://schemas.microsoft.com/office/drawing/2014/main" id="{50E94641-C3DE-43A9-8BC0-A0B3E5FF8A76}"/>
              </a:ext>
            </a:extLst>
          </p:cNvPr>
          <p:cNvSpPr txBox="1">
            <a:spLocks/>
          </p:cNvSpPr>
          <p:nvPr/>
        </p:nvSpPr>
        <p:spPr>
          <a:xfrm>
            <a:off x="3274765" y="6294726"/>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000" dirty="0">
                <a:latin typeface="Georgia" panose="02040502050405020303" pitchFamily="18" charset="0"/>
              </a:rPr>
              <a:t>*2015 was last year data was publicly available</a:t>
            </a:r>
          </a:p>
        </p:txBody>
      </p:sp>
      <p:sp>
        <p:nvSpPr>
          <p:cNvPr id="11" name="TextBox 10">
            <a:extLst>
              <a:ext uri="{FF2B5EF4-FFF2-40B4-BE49-F238E27FC236}">
                <a16:creationId xmlns:a16="http://schemas.microsoft.com/office/drawing/2014/main" id="{1EE09A13-C480-4575-8D6B-56082A8CA858}"/>
              </a:ext>
            </a:extLst>
          </p:cNvPr>
          <p:cNvSpPr txBox="1"/>
          <p:nvPr/>
        </p:nvSpPr>
        <p:spPr>
          <a:xfrm>
            <a:off x="2213811" y="6574379"/>
            <a:ext cx="7617708" cy="21544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endParaRPr lang="en-US" sz="800" dirty="0">
              <a:latin typeface="Georgia" panose="02040502050405020303" pitchFamily="18" charset="0"/>
            </a:endParaRPr>
          </a:p>
        </p:txBody>
      </p:sp>
    </p:spTree>
    <p:extLst>
      <p:ext uri="{BB962C8B-B14F-4D97-AF65-F5344CB8AC3E}">
        <p14:creationId xmlns:p14="http://schemas.microsoft.com/office/powerpoint/2010/main" val="3832507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9B84D33-B376-401F-92C4-BDAD24FCF096}"/>
              </a:ext>
            </a:extLst>
          </p:cNvPr>
          <p:cNvGrpSpPr/>
          <p:nvPr/>
        </p:nvGrpSpPr>
        <p:grpSpPr>
          <a:xfrm>
            <a:off x="503126" y="2457684"/>
            <a:ext cx="11210567" cy="3756167"/>
            <a:chOff x="503126" y="2457684"/>
            <a:chExt cx="11210567" cy="3756167"/>
          </a:xfrm>
        </p:grpSpPr>
        <p:pic>
          <p:nvPicPr>
            <p:cNvPr id="15" name="Picture 14" descr="A close up of a map&#10;&#10;Description automatically generated">
              <a:extLst>
                <a:ext uri="{FF2B5EF4-FFF2-40B4-BE49-F238E27FC236}">
                  <a16:creationId xmlns:a16="http://schemas.microsoft.com/office/drawing/2014/main" id="{ADEC1C63-B775-4DCA-BEB2-868A05F9208A}"/>
                </a:ext>
              </a:extLst>
            </p:cNvPr>
            <p:cNvPicPr>
              <a:picLocks noChangeAspect="1"/>
            </p:cNvPicPr>
            <p:nvPr/>
          </p:nvPicPr>
          <p:blipFill>
            <a:blip r:embed="rId4"/>
            <a:stretch>
              <a:fillRect/>
            </a:stretch>
          </p:blipFill>
          <p:spPr>
            <a:xfrm>
              <a:off x="6103917" y="2474000"/>
              <a:ext cx="5609776" cy="3739851"/>
            </a:xfrm>
            <a:prstGeom prst="rect">
              <a:avLst/>
            </a:prstGeom>
          </p:spPr>
        </p:pic>
        <p:pic>
          <p:nvPicPr>
            <p:cNvPr id="17" name="Picture 16" descr="A close up of a map&#10;&#10;Description automatically generated">
              <a:extLst>
                <a:ext uri="{FF2B5EF4-FFF2-40B4-BE49-F238E27FC236}">
                  <a16:creationId xmlns:a16="http://schemas.microsoft.com/office/drawing/2014/main" id="{5F1F05C5-A5F5-434B-A0C3-586B78B9A0DC}"/>
                </a:ext>
              </a:extLst>
            </p:cNvPr>
            <p:cNvPicPr>
              <a:picLocks noChangeAspect="1"/>
            </p:cNvPicPr>
            <p:nvPr/>
          </p:nvPicPr>
          <p:blipFill>
            <a:blip r:embed="rId5"/>
            <a:stretch>
              <a:fillRect/>
            </a:stretch>
          </p:blipFill>
          <p:spPr>
            <a:xfrm>
              <a:off x="503126" y="2457684"/>
              <a:ext cx="5592874" cy="3728583"/>
            </a:xfrm>
            <a:prstGeom prst="rect">
              <a:avLst/>
            </a:prstGeom>
          </p:spPr>
        </p:pic>
      </p:grpSp>
      <p:grpSp>
        <p:nvGrpSpPr>
          <p:cNvPr id="20" name="Group 19">
            <a:extLst>
              <a:ext uri="{FF2B5EF4-FFF2-40B4-BE49-F238E27FC236}">
                <a16:creationId xmlns:a16="http://schemas.microsoft.com/office/drawing/2014/main" id="{9A0F92CB-1C44-4848-9755-4EF0B78698E4}"/>
              </a:ext>
            </a:extLst>
          </p:cNvPr>
          <p:cNvGrpSpPr/>
          <p:nvPr/>
        </p:nvGrpSpPr>
        <p:grpSpPr>
          <a:xfrm>
            <a:off x="281330" y="2474000"/>
            <a:ext cx="11629339" cy="3892079"/>
            <a:chOff x="281330" y="2474000"/>
            <a:chExt cx="11629339" cy="3892079"/>
          </a:xfrm>
        </p:grpSpPr>
        <p:pic>
          <p:nvPicPr>
            <p:cNvPr id="16" name="Picture 15" descr="A close up of a map&#10;&#10;Description automatically generated">
              <a:extLst>
                <a:ext uri="{FF2B5EF4-FFF2-40B4-BE49-F238E27FC236}">
                  <a16:creationId xmlns:a16="http://schemas.microsoft.com/office/drawing/2014/main" id="{E3689964-657F-43EA-91AC-D5DB5E4D536F}"/>
                </a:ext>
              </a:extLst>
            </p:cNvPr>
            <p:cNvPicPr>
              <a:picLocks noChangeAspect="1"/>
            </p:cNvPicPr>
            <p:nvPr/>
          </p:nvPicPr>
          <p:blipFill>
            <a:blip r:embed="rId6"/>
            <a:stretch>
              <a:fillRect/>
            </a:stretch>
          </p:blipFill>
          <p:spPr>
            <a:xfrm>
              <a:off x="6096000" y="2489633"/>
              <a:ext cx="5814669" cy="3876446"/>
            </a:xfrm>
            <a:prstGeom prst="rect">
              <a:avLst/>
            </a:prstGeom>
          </p:spPr>
        </p:pic>
        <p:pic>
          <p:nvPicPr>
            <p:cNvPr id="19" name="Picture 18" descr="A close up of a map&#10;&#10;Description automatically generated">
              <a:extLst>
                <a:ext uri="{FF2B5EF4-FFF2-40B4-BE49-F238E27FC236}">
                  <a16:creationId xmlns:a16="http://schemas.microsoft.com/office/drawing/2014/main" id="{EB8FF1E3-3D0F-4C22-8CE7-049C15A1C882}"/>
                </a:ext>
              </a:extLst>
            </p:cNvPr>
            <p:cNvPicPr>
              <a:picLocks noChangeAspect="1"/>
            </p:cNvPicPr>
            <p:nvPr/>
          </p:nvPicPr>
          <p:blipFill>
            <a:blip r:embed="rId7"/>
            <a:stretch>
              <a:fillRect/>
            </a:stretch>
          </p:blipFill>
          <p:spPr>
            <a:xfrm>
              <a:off x="281330" y="2474000"/>
              <a:ext cx="5814670" cy="3876446"/>
            </a:xfrm>
            <a:prstGeom prst="rect">
              <a:avLst/>
            </a:prstGeom>
          </p:spPr>
        </p:pic>
      </p:grpSp>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EU, USA, and China Total Energy Consumption 1990 - 2015 </a:t>
            </a:r>
          </a:p>
        </p:txBody>
      </p:sp>
      <p:sp>
        <p:nvSpPr>
          <p:cNvPr id="23" name="TextBox 22">
            <a:extLst>
              <a:ext uri="{FF2B5EF4-FFF2-40B4-BE49-F238E27FC236}">
                <a16:creationId xmlns:a16="http://schemas.microsoft.com/office/drawing/2014/main" id="{BEE62C83-73F2-45A8-9F7B-D8EB3732301A}"/>
              </a:ext>
            </a:extLst>
          </p:cNvPr>
          <p:cNvSpPr txBox="1"/>
          <p:nvPr/>
        </p:nvSpPr>
        <p:spPr>
          <a:xfrm>
            <a:off x="2213811" y="6480109"/>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p>
          <a:p>
            <a:r>
              <a:rPr lang="en-US" sz="800" dirty="0">
                <a:latin typeface="Georgia" panose="02040502050405020303" pitchFamily="18" charset="0"/>
              </a:rPr>
              <a:t>http://data.imf.org/GDP</a:t>
            </a:r>
          </a:p>
        </p:txBody>
      </p:sp>
    </p:spTree>
    <p:extLst>
      <p:ext uri="{BB962C8B-B14F-4D97-AF65-F5344CB8AC3E}">
        <p14:creationId xmlns:p14="http://schemas.microsoft.com/office/powerpoint/2010/main" val="1918512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EU, USA and China Renewable Energy Consumption 2015</a:t>
            </a:r>
          </a:p>
        </p:txBody>
      </p:sp>
      <p:sp>
        <p:nvSpPr>
          <p:cNvPr id="8" name="Content Placeholder 2">
            <a:extLst>
              <a:ext uri="{FF2B5EF4-FFF2-40B4-BE49-F238E27FC236}">
                <a16:creationId xmlns:a16="http://schemas.microsoft.com/office/drawing/2014/main" id="{145E0024-6D53-45AB-B2E0-C0DA27B58D32}"/>
              </a:ext>
            </a:extLst>
          </p:cNvPr>
          <p:cNvSpPr txBox="1">
            <a:spLocks/>
          </p:cNvSpPr>
          <p:nvPr/>
        </p:nvSpPr>
        <p:spPr>
          <a:xfrm>
            <a:off x="570741" y="6002466"/>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200" dirty="0">
                <a:latin typeface="Georgia" panose="02040502050405020303" pitchFamily="18" charset="0"/>
              </a:rPr>
              <a:t>Bubble Size Depicts </a:t>
            </a:r>
            <a:r>
              <a:rPr lang="en-US" sz="1050" dirty="0">
                <a:latin typeface="Georgia" panose="02040502050405020303" pitchFamily="18" charset="0"/>
              </a:rPr>
              <a:t>Country</a:t>
            </a:r>
            <a:r>
              <a:rPr lang="en-US" sz="1200" dirty="0">
                <a:latin typeface="Georgia" panose="02040502050405020303" pitchFamily="18" charset="0"/>
              </a:rPr>
              <a:t> Total Energy Consumption</a:t>
            </a:r>
          </a:p>
        </p:txBody>
      </p:sp>
      <p:pic>
        <p:nvPicPr>
          <p:cNvPr id="4" name="Picture 3" descr="A picture containing food&#10;&#10;Description automatically generated">
            <a:extLst>
              <a:ext uri="{FF2B5EF4-FFF2-40B4-BE49-F238E27FC236}">
                <a16:creationId xmlns:a16="http://schemas.microsoft.com/office/drawing/2014/main" id="{4AFE5CA7-06B1-49F5-901C-F08708DAE6A9}"/>
              </a:ext>
            </a:extLst>
          </p:cNvPr>
          <p:cNvPicPr>
            <a:picLocks noChangeAspect="1"/>
          </p:cNvPicPr>
          <p:nvPr/>
        </p:nvPicPr>
        <p:blipFill>
          <a:blip r:embed="rId4"/>
          <a:stretch>
            <a:fillRect/>
          </a:stretch>
        </p:blipFill>
        <p:spPr>
          <a:xfrm>
            <a:off x="217981" y="2158414"/>
            <a:ext cx="5711295" cy="3807530"/>
          </a:xfrm>
          <a:prstGeom prst="rect">
            <a:avLst/>
          </a:prstGeom>
        </p:spPr>
      </p:pic>
      <p:pic>
        <p:nvPicPr>
          <p:cNvPr id="10" name="Picture 9" descr="A close up of a map&#10;&#10;Description automatically generated">
            <a:extLst>
              <a:ext uri="{FF2B5EF4-FFF2-40B4-BE49-F238E27FC236}">
                <a16:creationId xmlns:a16="http://schemas.microsoft.com/office/drawing/2014/main" id="{7AA2E8BC-EB08-4E8D-9126-E07AB10AADCF}"/>
              </a:ext>
            </a:extLst>
          </p:cNvPr>
          <p:cNvPicPr>
            <a:picLocks noChangeAspect="1"/>
          </p:cNvPicPr>
          <p:nvPr/>
        </p:nvPicPr>
        <p:blipFill>
          <a:blip r:embed="rId5"/>
          <a:stretch>
            <a:fillRect/>
          </a:stretch>
        </p:blipFill>
        <p:spPr>
          <a:xfrm>
            <a:off x="6042145" y="2158414"/>
            <a:ext cx="5711295" cy="3807530"/>
          </a:xfrm>
          <a:prstGeom prst="rect">
            <a:avLst/>
          </a:prstGeom>
        </p:spPr>
      </p:pic>
      <p:sp>
        <p:nvSpPr>
          <p:cNvPr id="11" name="Content Placeholder 2">
            <a:extLst>
              <a:ext uri="{FF2B5EF4-FFF2-40B4-BE49-F238E27FC236}">
                <a16:creationId xmlns:a16="http://schemas.microsoft.com/office/drawing/2014/main" id="{7DD7D79D-D519-442A-B61A-68F43B13C638}"/>
              </a:ext>
            </a:extLst>
          </p:cNvPr>
          <p:cNvSpPr txBox="1">
            <a:spLocks/>
          </p:cNvSpPr>
          <p:nvPr/>
        </p:nvSpPr>
        <p:spPr>
          <a:xfrm>
            <a:off x="3355609" y="6350377"/>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000" dirty="0">
                <a:latin typeface="Georgia" panose="02040502050405020303" pitchFamily="18" charset="0"/>
              </a:rPr>
              <a:t>*2015 was last year data was publicly available</a:t>
            </a:r>
          </a:p>
        </p:txBody>
      </p:sp>
      <p:sp>
        <p:nvSpPr>
          <p:cNvPr id="17" name="TextBox 16">
            <a:extLst>
              <a:ext uri="{FF2B5EF4-FFF2-40B4-BE49-F238E27FC236}">
                <a16:creationId xmlns:a16="http://schemas.microsoft.com/office/drawing/2014/main" id="{F974EB25-F515-475E-835D-88CCE7A80FF4}"/>
              </a:ext>
            </a:extLst>
          </p:cNvPr>
          <p:cNvSpPr txBox="1"/>
          <p:nvPr/>
        </p:nvSpPr>
        <p:spPr>
          <a:xfrm>
            <a:off x="2213811" y="6574379"/>
            <a:ext cx="7617708" cy="21544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endParaRPr lang="en-US" sz="800" dirty="0">
              <a:latin typeface="Georgia" panose="02040502050405020303" pitchFamily="18" charset="0"/>
            </a:endParaRPr>
          </a:p>
        </p:txBody>
      </p:sp>
    </p:spTree>
    <p:extLst>
      <p:ext uri="{BB962C8B-B14F-4D97-AF65-F5344CB8AC3E}">
        <p14:creationId xmlns:p14="http://schemas.microsoft.com/office/powerpoint/2010/main" val="2488267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669624"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sz="2400" dirty="0">
              <a:latin typeface="Georgia" panose="02040502050405020303" pitchFamily="18" charset="0"/>
            </a:endParaRPr>
          </a:p>
          <a:p>
            <a:pPr marL="2286000" lvl="4" indent="-457200" fontAlgn="base">
              <a:spcBef>
                <a:spcPts val="1200"/>
              </a:spcBef>
              <a:spcAft>
                <a:spcPts val="1200"/>
              </a:spcAft>
              <a:buFont typeface="Arial" panose="020B0604020202020204" pitchFamily="34" charset="0"/>
              <a:buAutoNum type="arabicPeriod"/>
            </a:pPr>
            <a:r>
              <a:rPr lang="en-US" sz="2400" b="0" i="0" dirty="0">
                <a:solidFill>
                  <a:srgbClr val="1D1C1D"/>
                </a:solidFill>
                <a:effectLst/>
                <a:latin typeface="Georgia" panose="02040502050405020303" pitchFamily="18" charset="0"/>
              </a:rPr>
              <a:t>Large GDP countries don't invest enough in RE relative to their size. </a:t>
            </a:r>
          </a:p>
          <a:p>
            <a:pPr marL="2286000" lvl="4" indent="-457200" fontAlgn="base">
              <a:spcBef>
                <a:spcPts val="1200"/>
              </a:spcBef>
              <a:spcAft>
                <a:spcPts val="1200"/>
              </a:spcAft>
              <a:buFont typeface="Arial" panose="020B0604020202020204" pitchFamily="34" charset="0"/>
              <a:buAutoNum type="arabicPeriod"/>
            </a:pPr>
            <a:r>
              <a:rPr lang="en-US" sz="2400" b="0" i="0" dirty="0">
                <a:solidFill>
                  <a:srgbClr val="1D1C1D"/>
                </a:solidFill>
                <a:effectLst/>
                <a:latin typeface="Georgia" panose="02040502050405020303" pitchFamily="18" charset="0"/>
              </a:rPr>
              <a:t>A much larger investment in renewables is needed for the sake of reducing emissions and not just because of market forces.</a:t>
            </a:r>
          </a:p>
          <a:p>
            <a:pPr marL="2286000" lvl="4" indent="-457200" fontAlgn="base">
              <a:spcBef>
                <a:spcPts val="1200"/>
              </a:spcBef>
              <a:spcAft>
                <a:spcPts val="1200"/>
              </a:spcAft>
              <a:buFont typeface="Arial" panose="020B0604020202020204" pitchFamily="34" charset="0"/>
              <a:buAutoNum type="arabicPeriod"/>
            </a:pPr>
            <a:endParaRPr lang="en-US" sz="2400" b="0" i="0" dirty="0">
              <a:solidFill>
                <a:srgbClr val="1D1C1D"/>
              </a:solidFill>
              <a:effectLst/>
              <a:latin typeface="Georgia" panose="02040502050405020303" pitchFamily="18" charset="0"/>
            </a:endParaRPr>
          </a:p>
        </p:txBody>
      </p:sp>
    </p:spTree>
    <p:extLst>
      <p:ext uri="{BB962C8B-B14F-4D97-AF65-F5344CB8AC3E}">
        <p14:creationId xmlns:p14="http://schemas.microsoft.com/office/powerpoint/2010/main" val="181846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86140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a:p>
            <a:r>
              <a:rPr lang="en-US" dirty="0">
                <a:solidFill>
                  <a:schemeClr val="bg1"/>
                </a:solidFill>
                <a:latin typeface="Segoe UI" panose="020B0502040204020203" pitchFamily="34" charset="0"/>
                <a:cs typeface="Segoe UI" panose="020B0502040204020203" pitchFamily="34" charset="0"/>
              </a:rPr>
              <a:t>Flaws in Analysis</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Limited ability to collect and confirm investment data via multiple sources.</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GHG emission data was taken from the IEA as reported by each country. There is potential that either the numbers reported were falsified or that each country used a non-uniform definition in classifying emissions. </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Developed countries have a greater incentive to reduce emissions as they have already modernized their infrastructure, economy, </a:t>
            </a:r>
            <a:r>
              <a:rPr lang="en-US" sz="2400" dirty="0" err="1">
                <a:solidFill>
                  <a:srgbClr val="000000"/>
                </a:solidFill>
                <a:latin typeface="Georgia" panose="02040502050405020303" pitchFamily="18" charset="0"/>
              </a:rPr>
              <a:t>etc</a:t>
            </a:r>
            <a:r>
              <a:rPr lang="en-US" sz="2400" dirty="0">
                <a:solidFill>
                  <a:srgbClr val="000000"/>
                </a:solidFill>
                <a:latin typeface="Georgia" panose="02040502050405020303" pitchFamily="18" charset="0"/>
              </a:rPr>
              <a:t> while developing nations see the requirement to slow down GHG emission as a request to slow down their growth. </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Countries do not all have the same natural resources to draw upon so some will be more able to utilize renewable energy compared to others. </a:t>
            </a:r>
          </a:p>
          <a:p>
            <a:pPr marL="1828800" lvl="3" indent="-457200" fontAlgn="base">
              <a:spcBef>
                <a:spcPts val="1200"/>
              </a:spcBef>
              <a:spcAft>
                <a:spcPts val="1200"/>
              </a:spcAft>
              <a:buFont typeface="+mj-lt"/>
              <a:buAutoNum type="arabicPeriod"/>
            </a:pPr>
            <a:endParaRPr lang="en-US" sz="2400" dirty="0">
              <a:solidFill>
                <a:srgbClr val="000000"/>
              </a:solidFill>
              <a:latin typeface="Georgia" panose="02040502050405020303" pitchFamily="18" charset="0"/>
            </a:endParaRPr>
          </a:p>
          <a:p>
            <a:pPr lvl="4" fontAlgn="base">
              <a:spcBef>
                <a:spcPts val="1200"/>
              </a:spcBef>
              <a:spcAft>
                <a:spcPts val="1200"/>
              </a:spcAft>
            </a:pPr>
            <a:endParaRPr lang="en-US" sz="2400" dirty="0">
              <a:solidFill>
                <a:srgbClr val="000000"/>
              </a:solidFill>
              <a:latin typeface="Georgia" panose="02040502050405020303" pitchFamily="18" charset="0"/>
            </a:endParaRPr>
          </a:p>
        </p:txBody>
      </p:sp>
    </p:spTree>
    <p:extLst>
      <p:ext uri="{BB962C8B-B14F-4D97-AF65-F5344CB8AC3E}">
        <p14:creationId xmlns:p14="http://schemas.microsoft.com/office/powerpoint/2010/main" val="2028794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669624"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spcBef>
                <a:spcPts val="1200"/>
              </a:spcBef>
              <a:spcAft>
                <a:spcPts val="1200"/>
              </a:spcAft>
              <a:buNone/>
            </a:pPr>
            <a:r>
              <a:rPr lang="en-US" sz="6000" dirty="0">
                <a:solidFill>
                  <a:srgbClr val="000000"/>
                </a:solidFill>
                <a:latin typeface="Georgia" panose="02040502050405020303" pitchFamily="18" charset="0"/>
              </a:rPr>
              <a:t>Questions?</a:t>
            </a:r>
          </a:p>
        </p:txBody>
      </p:sp>
    </p:spTree>
    <p:extLst>
      <p:ext uri="{BB962C8B-B14F-4D97-AF65-F5344CB8AC3E}">
        <p14:creationId xmlns:p14="http://schemas.microsoft.com/office/powerpoint/2010/main" val="259267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548640" y="318688"/>
            <a:ext cx="10515600" cy="1325563"/>
          </a:xfrm>
        </p:spPr>
        <p:txBody>
          <a:bodyPr/>
          <a:lstStyle/>
          <a:p>
            <a:r>
              <a:rPr lang="en-US" dirty="0">
                <a:solidFill>
                  <a:schemeClr val="bg1"/>
                </a:solidFill>
                <a:latin typeface="Segoe UI" panose="020B0502040204020203" pitchFamily="34" charset="0"/>
                <a:cs typeface="Segoe UI" panose="020B0502040204020203" pitchFamily="34" charset="0"/>
              </a:rPr>
              <a:t>PROJECT CONTENTS</a:t>
            </a:r>
          </a:p>
        </p:txBody>
      </p:sp>
      <p:sp>
        <p:nvSpPr>
          <p:cNvPr id="4" name="TextBox 3">
            <a:extLst>
              <a:ext uri="{FF2B5EF4-FFF2-40B4-BE49-F238E27FC236}">
                <a16:creationId xmlns:a16="http://schemas.microsoft.com/office/drawing/2014/main" id="{65458028-64DE-AE4D-9CC2-ACECC7ED21CC}"/>
              </a:ext>
            </a:extLst>
          </p:cNvPr>
          <p:cNvSpPr txBox="1"/>
          <p:nvPr/>
        </p:nvSpPr>
        <p:spPr>
          <a:xfrm>
            <a:off x="470148" y="189843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01</a:t>
            </a:r>
          </a:p>
        </p:txBody>
      </p:sp>
      <p:sp>
        <p:nvSpPr>
          <p:cNvPr id="5" name="TextBox 4">
            <a:extLst>
              <a:ext uri="{FF2B5EF4-FFF2-40B4-BE49-F238E27FC236}">
                <a16:creationId xmlns:a16="http://schemas.microsoft.com/office/drawing/2014/main" id="{73E96ADC-8C83-7944-B8A2-27C9878C28B8}"/>
              </a:ext>
            </a:extLst>
          </p:cNvPr>
          <p:cNvSpPr txBox="1"/>
          <p:nvPr/>
        </p:nvSpPr>
        <p:spPr>
          <a:xfrm>
            <a:off x="470148" y="330294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02</a:t>
            </a:r>
          </a:p>
        </p:txBody>
      </p:sp>
      <p:sp>
        <p:nvSpPr>
          <p:cNvPr id="6" name="TextBox 5">
            <a:extLst>
              <a:ext uri="{FF2B5EF4-FFF2-40B4-BE49-F238E27FC236}">
                <a16:creationId xmlns:a16="http://schemas.microsoft.com/office/drawing/2014/main" id="{F2C3659E-4414-0D4E-8B1B-16417DCB60C7}"/>
              </a:ext>
            </a:extLst>
          </p:cNvPr>
          <p:cNvSpPr txBox="1"/>
          <p:nvPr/>
        </p:nvSpPr>
        <p:spPr>
          <a:xfrm>
            <a:off x="470148" y="462452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03</a:t>
            </a:r>
          </a:p>
        </p:txBody>
      </p:sp>
      <p:sp>
        <p:nvSpPr>
          <p:cNvPr id="7" name="TextBox 6">
            <a:extLst>
              <a:ext uri="{FF2B5EF4-FFF2-40B4-BE49-F238E27FC236}">
                <a16:creationId xmlns:a16="http://schemas.microsoft.com/office/drawing/2014/main" id="{6A8D18CF-F36E-3143-97A4-29E2129900BC}"/>
              </a:ext>
            </a:extLst>
          </p:cNvPr>
          <p:cNvSpPr txBox="1"/>
          <p:nvPr/>
        </p:nvSpPr>
        <p:spPr>
          <a:xfrm>
            <a:off x="470148" y="6065469"/>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04</a:t>
            </a:r>
          </a:p>
        </p:txBody>
      </p:sp>
      <p:sp>
        <p:nvSpPr>
          <p:cNvPr id="13" name="TextBox 12">
            <a:extLst>
              <a:ext uri="{FF2B5EF4-FFF2-40B4-BE49-F238E27FC236}">
                <a16:creationId xmlns:a16="http://schemas.microsoft.com/office/drawing/2014/main" id="{57782141-A7AD-9D43-9F94-3BA1F23486F0}"/>
              </a:ext>
            </a:extLst>
          </p:cNvPr>
          <p:cNvSpPr txBox="1"/>
          <p:nvPr/>
        </p:nvSpPr>
        <p:spPr>
          <a:xfrm>
            <a:off x="1206247" y="1986845"/>
            <a:ext cx="6992363" cy="1200329"/>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CONTEXT</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Paris Climate Agreement</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The effects Global Warming of 1.5º C and IPCC</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Renewable Energy’s Role in Reducing Greenhouse Gas Emissions</a:t>
            </a:r>
          </a:p>
        </p:txBody>
      </p:sp>
      <p:sp>
        <p:nvSpPr>
          <p:cNvPr id="14" name="TextBox 13">
            <a:extLst>
              <a:ext uri="{FF2B5EF4-FFF2-40B4-BE49-F238E27FC236}">
                <a16:creationId xmlns:a16="http://schemas.microsoft.com/office/drawing/2014/main" id="{36F45F50-5536-6B4F-8788-45EE84A561CA}"/>
              </a:ext>
            </a:extLst>
          </p:cNvPr>
          <p:cNvSpPr txBox="1"/>
          <p:nvPr/>
        </p:nvSpPr>
        <p:spPr>
          <a:xfrm>
            <a:off x="1222630" y="3301072"/>
            <a:ext cx="10768012" cy="1477328"/>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ANALYSIS GOALS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CO2 and non-CO2 GHG emissions </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Investment Data for Largest Economies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Total Final Energy Consumption and Renewable Energy Consumption by Country Annually</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4E05E5A-06CF-E24D-BD35-D6D71CB7398E}"/>
              </a:ext>
            </a:extLst>
          </p:cNvPr>
          <p:cNvSpPr txBox="1"/>
          <p:nvPr/>
        </p:nvSpPr>
        <p:spPr>
          <a:xfrm>
            <a:off x="1206247" y="4653430"/>
            <a:ext cx="2597378" cy="1477328"/>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RESULT OF ANALYSIS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Emissions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Investments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Energy Consumption</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BB6F669C-F607-1B4B-8A1A-00DCB11AE6B1}"/>
              </a:ext>
            </a:extLst>
          </p:cNvPr>
          <p:cNvSpPr txBox="1"/>
          <p:nvPr/>
        </p:nvSpPr>
        <p:spPr>
          <a:xfrm>
            <a:off x="1222630" y="6234746"/>
            <a:ext cx="1799467" cy="369332"/>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CONCLUSIONS</a:t>
            </a:r>
          </a:p>
        </p:txBody>
      </p:sp>
    </p:spTree>
    <p:extLst>
      <p:ext uri="{BB962C8B-B14F-4D97-AF65-F5344CB8AC3E}">
        <p14:creationId xmlns:p14="http://schemas.microsoft.com/office/powerpoint/2010/main" val="3070797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0" y="2121233"/>
            <a:ext cx="10515600" cy="4351338"/>
          </a:xfrm>
        </p:spPr>
        <p:txBody>
          <a:bodyPr>
            <a:normAutofit/>
          </a:bodyPr>
          <a:lstStyle/>
          <a:p>
            <a:pPr>
              <a:spcBef>
                <a:spcPts val="0"/>
              </a:spcBef>
              <a:spcAft>
                <a:spcPts val="0"/>
              </a:spcAft>
            </a:pPr>
            <a:endParaRPr lang="en-US" b="0" dirty="0">
              <a:effectLst/>
            </a:endParaRPr>
          </a:p>
          <a:p>
            <a:pPr lvl="3" fontAlgn="base">
              <a:spcBef>
                <a:spcPts val="1200"/>
              </a:spcBef>
              <a:spcAft>
                <a:spcPts val="1200"/>
              </a:spcAft>
            </a:pPr>
            <a:r>
              <a:rPr lang="en-US" sz="2200" b="0" i="0" u="none" strike="noStrike" dirty="0">
                <a:solidFill>
                  <a:srgbClr val="000000"/>
                </a:solidFill>
                <a:effectLst/>
                <a:latin typeface="Georgia" panose="02040502050405020303" pitchFamily="18" charset="0"/>
              </a:rPr>
              <a:t>196 state parties met in 2015 with the goal of </a:t>
            </a:r>
            <a:r>
              <a:rPr lang="en-US" sz="2200" b="0" u="none" strike="noStrike" dirty="0">
                <a:solidFill>
                  <a:srgbClr val="000000"/>
                </a:solidFill>
                <a:effectLst/>
                <a:latin typeface="Georgia" panose="02040502050405020303" pitchFamily="18" charset="0"/>
              </a:rPr>
              <a:t>“[h]</a:t>
            </a:r>
            <a:r>
              <a:rPr lang="en-US" sz="2200" b="0" u="none" strike="noStrike" dirty="0" err="1">
                <a:solidFill>
                  <a:srgbClr val="000000"/>
                </a:solidFill>
                <a:effectLst/>
                <a:latin typeface="Georgia" panose="02040502050405020303" pitchFamily="18" charset="0"/>
              </a:rPr>
              <a:t>olding</a:t>
            </a:r>
            <a:r>
              <a:rPr lang="en-US" sz="2200" b="0" u="none" strike="noStrike" dirty="0">
                <a:solidFill>
                  <a:srgbClr val="000000"/>
                </a:solidFill>
                <a:effectLst/>
                <a:latin typeface="Georgia" panose="02040502050405020303" pitchFamily="18" charset="0"/>
              </a:rPr>
              <a:t> the increase in the global average temperature to well below 2°C above pre-industrial levels and pursuing efforts to limit the temperature increase to 1.5°C above pre-industrial levels</a:t>
            </a:r>
            <a:r>
              <a:rPr lang="en-US" sz="2200" b="0" i="1" u="none" strike="noStrike" dirty="0">
                <a:solidFill>
                  <a:srgbClr val="000000"/>
                </a:solidFill>
                <a:effectLst/>
                <a:latin typeface="Georgia" panose="02040502050405020303" pitchFamily="18" charset="0"/>
              </a:rPr>
              <a:t>”</a:t>
            </a:r>
            <a:r>
              <a:rPr lang="en-US" sz="2200" b="0" u="none" strike="noStrike" baseline="30000" dirty="0">
                <a:solidFill>
                  <a:srgbClr val="000000"/>
                </a:solidFill>
                <a:effectLst/>
                <a:latin typeface="Georgia" panose="02040502050405020303" pitchFamily="18" charset="0"/>
              </a:rPr>
              <a:t>1</a:t>
            </a:r>
            <a:endParaRPr lang="en-US" sz="2200" b="0" i="0" u="none" strike="noStrike" dirty="0">
              <a:solidFill>
                <a:srgbClr val="000000"/>
              </a:solidFill>
              <a:effectLst/>
              <a:latin typeface="Georgia" panose="02040502050405020303" pitchFamily="18" charset="0"/>
            </a:endParaRPr>
          </a:p>
          <a:p>
            <a:pPr lvl="3" fontAlgn="base">
              <a:spcBef>
                <a:spcPts val="1200"/>
              </a:spcBef>
              <a:spcAft>
                <a:spcPts val="1200"/>
              </a:spcAft>
            </a:pPr>
            <a:r>
              <a:rPr lang="en-US" sz="2200" b="0" i="0" u="none" strike="noStrike" dirty="0">
                <a:solidFill>
                  <a:srgbClr val="000000"/>
                </a:solidFill>
                <a:effectLst/>
                <a:latin typeface="Georgia" panose="02040502050405020303" pitchFamily="18" charset="0"/>
              </a:rPr>
              <a:t>US subsequently announced its intention to withdraw from the Agreement in 2017.</a:t>
            </a:r>
            <a:endParaRPr lang="en-US" dirty="0">
              <a:latin typeface="PSL Ornanong Pro" panose="02000506000000020004" pitchFamily="2" charset="-34"/>
              <a:cs typeface="PSL Ornanong Pro" panose="02000506000000020004" pitchFamily="2" charset="-34"/>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68111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Paris Climate Agreement</a:t>
            </a:r>
          </a:p>
        </p:txBody>
      </p:sp>
      <p:sp>
        <p:nvSpPr>
          <p:cNvPr id="7" name="TextBox 6">
            <a:extLst>
              <a:ext uri="{FF2B5EF4-FFF2-40B4-BE49-F238E27FC236}">
                <a16:creationId xmlns:a16="http://schemas.microsoft.com/office/drawing/2014/main" id="{E75C1F1E-3368-414E-B503-F4DB92EE3FD8}"/>
              </a:ext>
            </a:extLst>
          </p:cNvPr>
          <p:cNvSpPr txBox="1"/>
          <p:nvPr/>
        </p:nvSpPr>
        <p:spPr>
          <a:xfrm>
            <a:off x="2287146" y="6215170"/>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1 Paris Agreement [referring to United Nations (2015), </a:t>
            </a:r>
            <a:r>
              <a:rPr lang="en-US" sz="800" i="1" u="none" strike="noStrike" dirty="0">
                <a:solidFill>
                  <a:srgbClr val="000000"/>
                </a:solidFill>
                <a:effectLst/>
                <a:latin typeface="Georgia" panose="02040502050405020303" pitchFamily="18" charset="0"/>
              </a:rPr>
              <a:t>Paris Agreement</a:t>
            </a:r>
            <a:r>
              <a:rPr lang="en-US" sz="800" i="0" u="none" strike="noStrike" dirty="0">
                <a:solidFill>
                  <a:srgbClr val="000000"/>
                </a:solidFill>
                <a:effectLst/>
                <a:latin typeface="Georgia" panose="02040502050405020303" pitchFamily="18" charset="0"/>
              </a:rPr>
              <a:t>]</a:t>
            </a:r>
            <a:r>
              <a:rPr lang="en-US" sz="800" i="1" u="none" strike="noStrike" dirty="0">
                <a:solidFill>
                  <a:srgbClr val="000000"/>
                </a:solidFill>
                <a:effectLst/>
                <a:latin typeface="Georgia" panose="02040502050405020303" pitchFamily="18" charset="0"/>
              </a:rPr>
              <a:t>,</a:t>
            </a:r>
            <a:r>
              <a:rPr lang="en-US" sz="800" i="0" u="none" strike="noStrike" dirty="0">
                <a:solidFill>
                  <a:srgbClr val="000000"/>
                </a:solidFill>
                <a:effectLst/>
                <a:latin typeface="Georgia" panose="02040502050405020303" pitchFamily="18" charset="0"/>
              </a:rPr>
              <a:t>United Nations, New York, </a:t>
            </a:r>
            <a:r>
              <a:rPr lang="en-US" sz="800" i="0" u="none" strike="noStrike" dirty="0">
                <a:solidFill>
                  <a:srgbClr val="00638F"/>
                </a:solidFill>
                <a:effectLst/>
                <a:latin typeface="Georgia" panose="02040502050405020303" pitchFamily="18" charset="0"/>
              </a:rPr>
              <a:t>https://treaties.un.org/doc/Treaties/2016/02/20160215%2006-03%20PM/Ch_XXVII-7-d.pdf</a:t>
            </a:r>
            <a:r>
              <a:rPr lang="en-US" sz="800" i="0" u="none" strike="noStrike" dirty="0">
                <a:solidFill>
                  <a:srgbClr val="000000"/>
                </a:solidFill>
                <a:effectLst/>
                <a:latin typeface="Georgia" panose="02040502050405020303" pitchFamily="18" charset="0"/>
              </a:rPr>
              <a:t>.</a:t>
            </a:r>
            <a:endParaRPr lang="en-US" sz="800" dirty="0">
              <a:latin typeface="Georgia" panose="02040502050405020303" pitchFamily="18" charset="0"/>
            </a:endParaRPr>
          </a:p>
        </p:txBody>
      </p:sp>
    </p:spTree>
    <p:extLst>
      <p:ext uri="{BB962C8B-B14F-4D97-AF65-F5344CB8AC3E}">
        <p14:creationId xmlns:p14="http://schemas.microsoft.com/office/powerpoint/2010/main" val="36444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1690155"/>
            <a:ext cx="10849047" cy="4351338"/>
          </a:xfrm>
        </p:spPr>
        <p:txBody>
          <a:bodyPr>
            <a:normAutofit fontScale="92500" lnSpcReduction="10000"/>
          </a:bodyPr>
          <a:lstStyle/>
          <a:p>
            <a:pPr>
              <a:spcBef>
                <a:spcPts val="0"/>
              </a:spcBef>
              <a:spcAft>
                <a:spcPts val="0"/>
              </a:spcAft>
            </a:pPr>
            <a:endParaRPr lang="en-US" sz="2200" b="0" dirty="0">
              <a:effectLst/>
              <a:latin typeface="Georgia" panose="02040502050405020303" pitchFamily="18" charset="0"/>
            </a:endParaRPr>
          </a:p>
          <a:p>
            <a:pPr lvl="3" fontAlgn="base">
              <a:spcBef>
                <a:spcPts val="1200"/>
              </a:spcBef>
              <a:spcAft>
                <a:spcPts val="1200"/>
              </a:spcAft>
            </a:pPr>
            <a:r>
              <a:rPr lang="en-US" sz="2200" b="0" i="0" u="none" strike="noStrike" dirty="0">
                <a:effectLst/>
                <a:latin typeface="Georgia" panose="02040502050405020303" pitchFamily="18" charset="0"/>
              </a:rPr>
              <a:t>The Intergovernmental Panel on Climate Change (IPCC) is the United Nations body for assessing the science related to climate change</a:t>
            </a:r>
          </a:p>
          <a:p>
            <a:pPr lvl="3" fontAlgn="base">
              <a:spcBef>
                <a:spcPts val="1200"/>
              </a:spcBef>
              <a:spcAft>
                <a:spcPts val="1200"/>
              </a:spcAft>
            </a:pPr>
            <a:r>
              <a:rPr lang="en-US" sz="2200" b="0" i="0" u="none" strike="noStrike" dirty="0">
                <a:effectLst/>
                <a:latin typeface="Georgia" panose="02040502050405020303" pitchFamily="18" charset="0"/>
              </a:rPr>
              <a:t>The IPCC released a special report in 2018. The report highlights a number of climate change impacts that could be avoided by limiting global warming to 1.5°C compared to 2°C, or more. For example:</a:t>
            </a: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By  2100, global sea level rise would be 10 cm lower with global warming of 1.5°C compared with 2°C.</a:t>
            </a:r>
            <a:r>
              <a:rPr lang="en-US" baseline="30000" dirty="0">
                <a:latin typeface="Georgia" panose="02040502050405020303" pitchFamily="18" charset="0"/>
              </a:rPr>
              <a:t>2</a:t>
            </a:r>
            <a:endParaRPr lang="en-US" sz="1800" baseline="30000" dirty="0">
              <a:latin typeface="Georgia" panose="02040502050405020303" pitchFamily="18" charset="0"/>
            </a:endParaRP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The likelihood of an Arctic Ocean free of sea ice in summer would be once per century with global warming of 1.5°C, compared with at least once per decade with 2°C.</a:t>
            </a:r>
            <a:r>
              <a:rPr lang="en-US" baseline="30000" dirty="0">
                <a:latin typeface="Georgia" panose="02040502050405020303" pitchFamily="18" charset="0"/>
              </a:rPr>
              <a:t>2</a:t>
            </a:r>
            <a:endParaRPr lang="en-US" sz="1800" b="0" i="0" u="none" strike="noStrike" baseline="30000" dirty="0">
              <a:effectLst/>
              <a:latin typeface="Georgia" panose="02040502050405020303" pitchFamily="18" charset="0"/>
            </a:endParaRP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Coral reefs would decline by 70-90 percent with global warming of 1.5°C, whereas virtually all (&gt; 99 percent) would be lost with 2°C.</a:t>
            </a:r>
            <a:r>
              <a:rPr lang="en-US" baseline="30000" dirty="0">
                <a:latin typeface="Georgia" panose="02040502050405020303" pitchFamily="18" charset="0"/>
              </a:rPr>
              <a:t>2</a:t>
            </a:r>
            <a:endParaRPr lang="en-US" sz="2200" b="0" i="0" u="none" strike="noStrike" baseline="30000" dirty="0">
              <a:effectLst/>
              <a:latin typeface="Georgia" panose="02040502050405020303" pitchFamily="18" charset="0"/>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423224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The Effects of Global Warming and IPCC</a:t>
            </a:r>
          </a:p>
        </p:txBody>
      </p:sp>
      <p:sp>
        <p:nvSpPr>
          <p:cNvPr id="4" name="TextBox 3">
            <a:extLst>
              <a:ext uri="{FF2B5EF4-FFF2-40B4-BE49-F238E27FC236}">
                <a16:creationId xmlns:a16="http://schemas.microsoft.com/office/drawing/2014/main" id="{1CDE074D-28B1-4B37-B5F3-2F7887EA86C4}"/>
              </a:ext>
            </a:extLst>
          </p:cNvPr>
          <p:cNvSpPr txBox="1"/>
          <p:nvPr/>
        </p:nvSpPr>
        <p:spPr>
          <a:xfrm>
            <a:off x="2213811" y="6215170"/>
            <a:ext cx="7617708" cy="338554"/>
          </a:xfrm>
          <a:prstGeom prst="rect">
            <a:avLst/>
          </a:prstGeom>
          <a:noFill/>
        </p:spPr>
        <p:txBody>
          <a:bodyPr wrap="square" rtlCol="0">
            <a:spAutoFit/>
          </a:bodyPr>
          <a:lstStyle/>
          <a:p>
            <a:r>
              <a:rPr lang="en-US" sz="800" dirty="0">
                <a:latin typeface="Georgia" panose="02040502050405020303" pitchFamily="18" charset="0"/>
              </a:rPr>
              <a:t>2</a:t>
            </a:r>
            <a:r>
              <a:rPr lang="en-US" sz="800" b="0" i="0" u="none" strike="noStrike" dirty="0">
                <a:effectLst/>
                <a:latin typeface="Georgia" panose="02040502050405020303" pitchFamily="18" charset="0"/>
              </a:rPr>
              <a:t> </a:t>
            </a:r>
            <a:r>
              <a:rPr lang="en-US" sz="800" b="1" i="0" u="none" strike="noStrike" dirty="0">
                <a:solidFill>
                  <a:srgbClr val="000000"/>
                </a:solidFill>
                <a:effectLst/>
                <a:latin typeface="Georgia" panose="02040502050405020303" pitchFamily="18" charset="0"/>
              </a:rPr>
              <a:t>IPCC (2018), </a:t>
            </a:r>
            <a:r>
              <a:rPr lang="en-US" sz="800" b="0" i="0" u="none" strike="noStrike" dirty="0">
                <a:solidFill>
                  <a:srgbClr val="000000"/>
                </a:solidFill>
                <a:effectLst/>
                <a:latin typeface="Georgia" panose="02040502050405020303" pitchFamily="18" charset="0"/>
              </a:rPr>
              <a:t>Global Warming of 1.5°C. </a:t>
            </a:r>
            <a:r>
              <a:rPr lang="en-US" sz="800" b="0" i="0" u="none" strike="noStrike" dirty="0">
                <a:solidFill>
                  <a:srgbClr val="000000"/>
                </a:solidFill>
                <a:effectLst/>
                <a:latin typeface="Times New Roman" panose="02020603050405020304" pitchFamily="18" charset="0"/>
              </a:rPr>
              <a:t>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a:t>
            </a:r>
            <a:endParaRPr lang="en-US" sz="800" dirty="0">
              <a:latin typeface="Georgia" panose="02040502050405020303" pitchFamily="18" charset="0"/>
            </a:endParaRPr>
          </a:p>
        </p:txBody>
      </p:sp>
    </p:spTree>
    <p:extLst>
      <p:ext uri="{BB962C8B-B14F-4D97-AF65-F5344CB8AC3E}">
        <p14:creationId xmlns:p14="http://schemas.microsoft.com/office/powerpoint/2010/main" val="104302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824561"/>
            <a:ext cx="10849047" cy="4351338"/>
          </a:xfrm>
        </p:spPr>
        <p:txBody>
          <a:bodyPr>
            <a:normAutofit/>
          </a:bodyPr>
          <a:lstStyle/>
          <a:p>
            <a:pPr>
              <a:spcBef>
                <a:spcPts val="0"/>
              </a:spcBef>
              <a:spcAft>
                <a:spcPts val="0"/>
              </a:spcAft>
            </a:pPr>
            <a:endParaRPr lang="en-US" sz="2400" b="0" dirty="0">
              <a:effectLst/>
              <a:latin typeface="Georgia" panose="02040502050405020303" pitchFamily="18" charset="0"/>
            </a:endParaRPr>
          </a:p>
          <a:p>
            <a:pPr lvl="3" fontAlgn="base">
              <a:spcBef>
                <a:spcPts val="1200"/>
              </a:spcBef>
              <a:spcAft>
                <a:spcPts val="1200"/>
              </a:spcAft>
            </a:pPr>
            <a:r>
              <a:rPr lang="en-US" sz="2400" b="0" i="0" u="none" strike="noStrike" dirty="0">
                <a:solidFill>
                  <a:srgbClr val="000000"/>
                </a:solidFill>
                <a:effectLst/>
                <a:latin typeface="Georgia" panose="02040502050405020303" pitchFamily="18" charset="0"/>
              </a:rPr>
              <a:t>“</a:t>
            </a:r>
            <a:r>
              <a:rPr lang="en-US" sz="2400" b="0" u="none" strike="noStrike" dirty="0">
                <a:solidFill>
                  <a:srgbClr val="000000"/>
                </a:solidFill>
                <a:effectLst/>
                <a:latin typeface="Georgia" panose="02040502050405020303" pitchFamily="18" charset="0"/>
              </a:rPr>
              <a:t>Renewable energy sources, coupled with steadily improving energy efficiency, offer the most practical and readily available solution within the timeframe set by the IPCC.</a:t>
            </a:r>
            <a:r>
              <a:rPr lang="en-US" sz="2400" dirty="0">
                <a:solidFill>
                  <a:srgbClr val="000000"/>
                </a:solidFill>
                <a:latin typeface="Georgia" panose="02040502050405020303" pitchFamily="18" charset="0"/>
              </a:rPr>
              <a:t>”</a:t>
            </a:r>
            <a:r>
              <a:rPr lang="en-US" sz="2400" baseline="30000" dirty="0">
                <a:solidFill>
                  <a:srgbClr val="000000"/>
                </a:solidFill>
                <a:latin typeface="Georgia" panose="02040502050405020303" pitchFamily="18" charset="0"/>
              </a:rPr>
              <a:t>3</a:t>
            </a:r>
            <a:endParaRPr lang="en-US" sz="200" baseline="30000" dirty="0">
              <a:latin typeface="Georgia" panose="02040502050405020303" pitchFamily="18" charset="0"/>
              <a:cs typeface="PSL Ornanong Pro" panose="02000506000000020004" pitchFamily="2" charset="-34"/>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7264296"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The Role of Renewable Energy in Reducing Greenhouse Gas Emissions</a:t>
            </a:r>
          </a:p>
        </p:txBody>
      </p:sp>
      <p:sp>
        <p:nvSpPr>
          <p:cNvPr id="4" name="TextBox 3">
            <a:extLst>
              <a:ext uri="{FF2B5EF4-FFF2-40B4-BE49-F238E27FC236}">
                <a16:creationId xmlns:a16="http://schemas.microsoft.com/office/drawing/2014/main" id="{192273DC-FD2F-4C3B-A486-1518335999E3}"/>
              </a:ext>
            </a:extLst>
          </p:cNvPr>
          <p:cNvSpPr txBox="1"/>
          <p:nvPr/>
        </p:nvSpPr>
        <p:spPr>
          <a:xfrm>
            <a:off x="2213811" y="6215170"/>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3</a:t>
            </a:r>
            <a:r>
              <a:rPr lang="en-US" sz="800" b="1" i="0" u="none" strike="noStrike" dirty="0">
                <a:solidFill>
                  <a:srgbClr val="000000"/>
                </a:solidFill>
                <a:effectLst/>
                <a:latin typeface="Georgia" panose="02040502050405020303" pitchFamily="18" charset="0"/>
              </a:rPr>
              <a:t> IRENA (2019), </a:t>
            </a:r>
            <a:r>
              <a:rPr lang="en-US" sz="800" i="1" u="none" strike="noStrike" dirty="0">
                <a:solidFill>
                  <a:srgbClr val="000000"/>
                </a:solidFill>
                <a:effectLst/>
                <a:latin typeface="Georgia" panose="02040502050405020303" pitchFamily="18" charset="0"/>
              </a:rPr>
              <a:t>Transforming the Energy System -- and Holding the Line on Rising Global Temperatures</a:t>
            </a:r>
            <a:r>
              <a:rPr lang="en-US" sz="800" i="0" u="none" strike="noStrike" dirty="0">
                <a:solidFill>
                  <a:srgbClr val="000000"/>
                </a:solidFill>
                <a:effectLst/>
                <a:latin typeface="Georgia" panose="02040502050405020303" pitchFamily="18" charset="0"/>
              </a:rPr>
              <a:t>, International Renewable Energy Agency (IRENA), Abu Dhabi.</a:t>
            </a:r>
            <a:endParaRPr lang="en-US" sz="800" dirty="0">
              <a:latin typeface="Georgia" panose="02040502050405020303" pitchFamily="18" charset="0"/>
            </a:endParaRPr>
          </a:p>
        </p:txBody>
      </p:sp>
    </p:spTree>
    <p:extLst>
      <p:ext uri="{BB962C8B-B14F-4D97-AF65-F5344CB8AC3E}">
        <p14:creationId xmlns:p14="http://schemas.microsoft.com/office/powerpoint/2010/main" val="419627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02</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158414"/>
            <a:ext cx="10849047" cy="4351338"/>
          </a:xfrm>
        </p:spPr>
        <p:txBody>
          <a:bodyPr>
            <a:normAutofit/>
          </a:bodyPr>
          <a:lstStyle/>
          <a:p>
            <a:pPr>
              <a:spcBef>
                <a:spcPts val="0"/>
              </a:spcBef>
              <a:spcAft>
                <a:spcPts val="0"/>
              </a:spcAft>
            </a:pPr>
            <a:endParaRPr lang="en-US" sz="2400" b="0" dirty="0">
              <a:effectLst/>
              <a:latin typeface="Georgia" panose="02040502050405020303" pitchFamily="18" charset="0"/>
            </a:endParaRPr>
          </a:p>
          <a:p>
            <a:pPr lvl="3" fontAlgn="base">
              <a:spcBef>
                <a:spcPts val="1200"/>
              </a:spcBef>
              <a:spcAft>
                <a:spcPts val="1200"/>
              </a:spcAft>
            </a:pPr>
            <a:r>
              <a:rPr lang="en-US" sz="2400" b="0" i="0" u="none" strike="noStrike" dirty="0">
                <a:solidFill>
                  <a:srgbClr val="000000"/>
                </a:solidFill>
                <a:effectLst/>
                <a:latin typeface="Georgia" panose="02040502050405020303" pitchFamily="18" charset="0"/>
              </a:rPr>
              <a:t>3 pillars of our data analysis:</a:t>
            </a:r>
            <a:endParaRPr lang="en-US" sz="200" b="0" i="0" u="none" strike="noStrike" baseline="30000" dirty="0">
              <a:solidFill>
                <a:srgbClr val="000000"/>
              </a:solidFill>
              <a:effectLst/>
              <a:latin typeface="Georgia" panose="02040502050405020303" pitchFamily="18" charset="0"/>
              <a:cs typeface="PSL Ornanong Pro" panose="02000506000000020004" pitchFamily="2" charset="-34"/>
            </a:endParaRP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CO2 and non-CO2 GHG emissions</a:t>
            </a:r>
            <a:endParaRPr lang="en-US" baseline="30000" dirty="0">
              <a:solidFill>
                <a:srgbClr val="000000"/>
              </a:solidFill>
              <a:latin typeface="Georgia" panose="02040502050405020303" pitchFamily="18" charset="0"/>
              <a:cs typeface="PSL Ornanong Pro" panose="02000506000000020004" pitchFamily="2" charset="-34"/>
            </a:endParaRP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Investment Data for Largest Economies </a:t>
            </a: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Investigate Total Final Energy Consumption and Renewable Energy Consumption by Country Annually</a:t>
            </a:r>
            <a:endParaRPr lang="en-US" sz="2400" b="0" i="0" u="none" strike="noStrike" dirty="0">
              <a:solidFill>
                <a:srgbClr val="000000"/>
              </a:solidFill>
              <a:effectLst/>
              <a:latin typeface="Georgia" panose="02040502050405020303" pitchFamily="18" charset="0"/>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073388"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 GOALS</a:t>
            </a:r>
          </a:p>
          <a:p>
            <a:r>
              <a:rPr lang="en-US" dirty="0">
                <a:solidFill>
                  <a:schemeClr val="bg1"/>
                </a:solidFill>
                <a:latin typeface="Segoe UI" panose="020B0502040204020203" pitchFamily="34" charset="0"/>
                <a:cs typeface="Segoe UI" panose="020B0502040204020203" pitchFamily="34" charset="0"/>
              </a:rPr>
              <a:t>Pillars</a:t>
            </a:r>
          </a:p>
        </p:txBody>
      </p:sp>
    </p:spTree>
    <p:extLst>
      <p:ext uri="{BB962C8B-B14F-4D97-AF65-F5344CB8AC3E}">
        <p14:creationId xmlns:p14="http://schemas.microsoft.com/office/powerpoint/2010/main" val="196273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02</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158414"/>
            <a:ext cx="10849047" cy="4351338"/>
          </a:xfrm>
        </p:spPr>
        <p:txBody>
          <a:bodyPr>
            <a:normAutofit fontScale="92500"/>
          </a:bodyPr>
          <a:lstStyle/>
          <a:p>
            <a:pPr>
              <a:spcBef>
                <a:spcPts val="0"/>
              </a:spcBef>
              <a:spcAft>
                <a:spcPts val="0"/>
              </a:spcAft>
            </a:pPr>
            <a:endParaRPr lang="en-US" sz="2400" b="0" dirty="0">
              <a:effectLst/>
              <a:latin typeface="Georgia" panose="02040502050405020303" pitchFamily="18" charset="0"/>
            </a:endParaRPr>
          </a:p>
          <a:p>
            <a:pPr marL="1828800" lvl="3" indent="-457200" fontAlgn="base">
              <a:spcBef>
                <a:spcPts val="1200"/>
              </a:spcBef>
              <a:spcAft>
                <a:spcPts val="1200"/>
              </a:spcAft>
              <a:buAutoNum type="arabicPeriod"/>
            </a:pPr>
            <a:r>
              <a:rPr lang="en-US" sz="2400" dirty="0">
                <a:solidFill>
                  <a:srgbClr val="000000"/>
                </a:solidFill>
                <a:latin typeface="Georgia" panose="02040502050405020303" pitchFamily="18" charset="0"/>
              </a:rPr>
              <a:t>What nations/economies have the highest percentage use of renewable energy of their total final energy consumption?</a:t>
            </a:r>
          </a:p>
          <a:p>
            <a:pPr marL="1828800" lvl="3" indent="-457200" fontAlgn="base">
              <a:spcBef>
                <a:spcPts val="1200"/>
              </a:spcBef>
              <a:spcAft>
                <a:spcPts val="1200"/>
              </a:spcAft>
              <a:buAutoNum type="arabicPeriod"/>
            </a:pPr>
            <a:r>
              <a:rPr lang="en-US" sz="2400" b="0" i="0" u="none" strike="noStrike" dirty="0">
                <a:solidFill>
                  <a:srgbClr val="000000"/>
                </a:solidFill>
                <a:effectLst/>
                <a:latin typeface="Georgia" panose="02040502050405020303" pitchFamily="18" charset="0"/>
              </a:rPr>
              <a:t>Who are the largest producers of carbon emissions? Why?</a:t>
            </a:r>
          </a:p>
          <a:p>
            <a:pPr marL="1828800" lvl="3" indent="-457200" fontAlgn="base">
              <a:spcBef>
                <a:spcPts val="1200"/>
              </a:spcBef>
              <a:spcAft>
                <a:spcPts val="1200"/>
              </a:spcAft>
              <a:buAutoNum type="arabicPeriod"/>
            </a:pPr>
            <a:r>
              <a:rPr lang="en-US" sz="2400" dirty="0">
                <a:solidFill>
                  <a:srgbClr val="000000"/>
                </a:solidFill>
                <a:latin typeface="Georgia" panose="02040502050405020303" pitchFamily="18" charset="0"/>
              </a:rPr>
              <a:t>How do the US, EU (with the UK) and China compare as far as investment in renewable energy?</a:t>
            </a:r>
          </a:p>
          <a:p>
            <a:pPr marL="1828800" lvl="3" indent="-457200" fontAlgn="base">
              <a:spcBef>
                <a:spcPts val="1200"/>
              </a:spcBef>
              <a:spcAft>
                <a:spcPts val="1200"/>
              </a:spcAft>
              <a:buAutoNum type="arabicPeriod"/>
            </a:pPr>
            <a:r>
              <a:rPr lang="en-US" sz="2400" b="0" i="0" u="none" strike="noStrike" dirty="0">
                <a:solidFill>
                  <a:srgbClr val="000000"/>
                </a:solidFill>
                <a:effectLst/>
                <a:latin typeface="Georgia" panose="02040502050405020303" pitchFamily="18" charset="0"/>
              </a:rPr>
              <a:t>How does RE investment compare across different world regions? </a:t>
            </a:r>
          </a:p>
          <a:p>
            <a:pPr marL="1828800" lvl="3" indent="-457200" fontAlgn="base">
              <a:spcBef>
                <a:spcPts val="1200"/>
              </a:spcBef>
              <a:spcAft>
                <a:spcPts val="1200"/>
              </a:spcAft>
              <a:buAutoNum type="arabicPeriod"/>
            </a:pPr>
            <a:r>
              <a:rPr lang="en-US" sz="2400" b="0" i="0" dirty="0">
                <a:solidFill>
                  <a:srgbClr val="1D1C1D"/>
                </a:solidFill>
                <a:effectLst/>
                <a:latin typeface="Georgia" panose="02040502050405020303" pitchFamily="18" charset="0"/>
              </a:rPr>
              <a:t>What would it take for RE to be a major source of the world's energy needs?</a:t>
            </a:r>
            <a:endParaRPr lang="en-US" sz="2400" b="0" i="0" u="none" strike="noStrike" dirty="0">
              <a:solidFill>
                <a:srgbClr val="000000"/>
              </a:solidFill>
              <a:effectLst/>
              <a:latin typeface="Georgia" panose="02040502050405020303" pitchFamily="18" charset="0"/>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167773"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 GOALS</a:t>
            </a:r>
          </a:p>
          <a:p>
            <a:r>
              <a:rPr lang="en-US" dirty="0">
                <a:solidFill>
                  <a:schemeClr val="bg1"/>
                </a:solidFill>
                <a:latin typeface="Segoe UI" panose="020B0502040204020203" pitchFamily="34" charset="0"/>
                <a:cs typeface="Segoe UI" panose="020B0502040204020203" pitchFamily="34" charset="0"/>
              </a:rPr>
              <a:t>Research Questions</a:t>
            </a:r>
          </a:p>
        </p:txBody>
      </p:sp>
    </p:spTree>
    <p:extLst>
      <p:ext uri="{BB962C8B-B14F-4D97-AF65-F5344CB8AC3E}">
        <p14:creationId xmlns:p14="http://schemas.microsoft.com/office/powerpoint/2010/main" val="159937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C64E96E-F7D0-8E45-8BA8-0E2FD9527CDE}"/>
              </a:ext>
            </a:extLst>
          </p:cNvPr>
          <p:cNvPicPr>
            <a:picLocks noChangeAspect="1"/>
          </p:cNvPicPr>
          <p:nvPr/>
        </p:nvPicPr>
        <p:blipFill>
          <a:blip r:embed="rId4"/>
          <a:stretch>
            <a:fillRect/>
          </a:stretch>
        </p:blipFill>
        <p:spPr>
          <a:xfrm>
            <a:off x="2886918" y="1644251"/>
            <a:ext cx="6433998" cy="5154950"/>
          </a:xfrm>
          <a:prstGeom prst="rect">
            <a:avLst/>
          </a:prstGeom>
        </p:spPr>
      </p:pic>
      <p:sp>
        <p:nvSpPr>
          <p:cNvPr id="6" name="TextBox 5">
            <a:extLst>
              <a:ext uri="{FF2B5EF4-FFF2-40B4-BE49-F238E27FC236}">
                <a16:creationId xmlns:a16="http://schemas.microsoft.com/office/drawing/2014/main" id="{1BD6E260-8B17-1F42-A0D9-2B782AB6FCAB}"/>
              </a:ext>
            </a:extLst>
          </p:cNvPr>
          <p:cNvSpPr txBox="1"/>
          <p:nvPr/>
        </p:nvSpPr>
        <p:spPr>
          <a:xfrm>
            <a:off x="638389" y="3960116"/>
            <a:ext cx="2173993" cy="523220"/>
          </a:xfrm>
          <a:prstGeom prst="rect">
            <a:avLst/>
          </a:prstGeom>
          <a:noFill/>
        </p:spPr>
        <p:txBody>
          <a:bodyPr wrap="none" rtlCol="0">
            <a:spAutoFit/>
          </a:bodyPr>
          <a:lstStyle/>
          <a:p>
            <a:r>
              <a:rPr lang="en-US" sz="2800" b="1" dirty="0">
                <a:solidFill>
                  <a:srgbClr val="ACDD54"/>
                </a:solidFill>
                <a:latin typeface="Segoe UI" panose="020B0502040204020203" pitchFamily="34" charset="0"/>
                <a:cs typeface="Segoe UI" panose="020B0502040204020203" pitchFamily="34" charset="0"/>
              </a:rPr>
              <a:t>EMISSIONS</a:t>
            </a:r>
            <a:r>
              <a:rPr lang="en-US" sz="2800" b="1" dirty="0">
                <a:solidFill>
                  <a:srgbClr val="ACDD54"/>
                </a:solidFill>
                <a:latin typeface="PSL Ornanong Pro" panose="02000506000000020004" pitchFamily="2" charset="-34"/>
                <a:cs typeface="PSL Ornanong Pro" panose="02000506000000020004" pitchFamily="2" charset="-34"/>
              </a:rPr>
              <a:t> </a:t>
            </a:r>
          </a:p>
        </p:txBody>
      </p:sp>
      <p:sp>
        <p:nvSpPr>
          <p:cNvPr id="8" name="TextBox 7">
            <a:extLst>
              <a:ext uri="{FF2B5EF4-FFF2-40B4-BE49-F238E27FC236}">
                <a16:creationId xmlns:a16="http://schemas.microsoft.com/office/drawing/2014/main" id="{B33D9E92-364A-2846-A991-F3C5CEFA5713}"/>
              </a:ext>
            </a:extLst>
          </p:cNvPr>
          <p:cNvSpPr txBox="1"/>
          <p:nvPr/>
        </p:nvSpPr>
        <p:spPr>
          <a:xfrm>
            <a:off x="9320916" y="2868709"/>
            <a:ext cx="2653290" cy="523220"/>
          </a:xfrm>
          <a:prstGeom prst="rect">
            <a:avLst/>
          </a:prstGeom>
          <a:noFill/>
        </p:spPr>
        <p:txBody>
          <a:bodyPr wrap="none" rtlCol="0">
            <a:spAutoFit/>
          </a:bodyPr>
          <a:lstStyle/>
          <a:p>
            <a:r>
              <a:rPr lang="en-US" sz="2800" b="1" dirty="0">
                <a:solidFill>
                  <a:srgbClr val="61DBAF"/>
                </a:solidFill>
                <a:latin typeface="Segoe UI" panose="020B0502040204020203" pitchFamily="34" charset="0"/>
                <a:cs typeface="Segoe UI" panose="020B0502040204020203" pitchFamily="34" charset="0"/>
              </a:rPr>
              <a:t>INVESTMENTS</a:t>
            </a:r>
          </a:p>
        </p:txBody>
      </p:sp>
      <p:sp>
        <p:nvSpPr>
          <p:cNvPr id="9" name="TextBox 8">
            <a:extLst>
              <a:ext uri="{FF2B5EF4-FFF2-40B4-BE49-F238E27FC236}">
                <a16:creationId xmlns:a16="http://schemas.microsoft.com/office/drawing/2014/main" id="{14723EE6-667C-7144-AB85-E1E27C126E12}"/>
              </a:ext>
            </a:extLst>
          </p:cNvPr>
          <p:cNvSpPr txBox="1"/>
          <p:nvPr/>
        </p:nvSpPr>
        <p:spPr>
          <a:xfrm>
            <a:off x="9320916" y="4899565"/>
            <a:ext cx="2866939" cy="954107"/>
          </a:xfrm>
          <a:prstGeom prst="rect">
            <a:avLst/>
          </a:prstGeom>
          <a:noFill/>
        </p:spPr>
        <p:txBody>
          <a:bodyPr wrap="none" rtlCol="0">
            <a:spAutoFit/>
          </a:bodyPr>
          <a:lstStyle/>
          <a:p>
            <a:r>
              <a:rPr lang="en-US" sz="2800" b="1" dirty="0">
                <a:solidFill>
                  <a:srgbClr val="47D3E0"/>
                </a:solidFill>
                <a:latin typeface="Segoe UI" panose="020B0502040204020203" pitchFamily="34" charset="0"/>
                <a:cs typeface="Segoe UI" panose="020B0502040204020203" pitchFamily="34" charset="0"/>
              </a:rPr>
              <a:t>ENERGY </a:t>
            </a:r>
          </a:p>
          <a:p>
            <a:r>
              <a:rPr lang="en-US" sz="2800" b="1" dirty="0">
                <a:solidFill>
                  <a:srgbClr val="47D3E0"/>
                </a:solidFill>
                <a:latin typeface="Segoe UI" panose="020B0502040204020203" pitchFamily="34" charset="0"/>
                <a:cs typeface="Segoe UI" panose="020B0502040204020203" pitchFamily="34" charset="0"/>
              </a:rPr>
              <a:t>CONSUMPTION</a:t>
            </a:r>
          </a:p>
        </p:txBody>
      </p:sp>
      <p:pic>
        <p:nvPicPr>
          <p:cNvPr id="7" name="Picture 6">
            <a:extLst>
              <a:ext uri="{FF2B5EF4-FFF2-40B4-BE49-F238E27FC236}">
                <a16:creationId xmlns:a16="http://schemas.microsoft.com/office/drawing/2014/main" id="{CEB0E78A-0DC7-4348-82BA-14129ABE8EA9}"/>
              </a:ext>
            </a:extLst>
          </p:cNvPr>
          <p:cNvPicPr>
            <a:picLocks noChangeAspect="1"/>
          </p:cNvPicPr>
          <p:nvPr/>
        </p:nvPicPr>
        <p:blipFill>
          <a:blip r:embed="rId5"/>
          <a:stretch>
            <a:fillRect/>
          </a:stretch>
        </p:blipFill>
        <p:spPr>
          <a:xfrm>
            <a:off x="6794835" y="3583415"/>
            <a:ext cx="562584" cy="615092"/>
          </a:xfrm>
          <a:prstGeom prst="rect">
            <a:avLst/>
          </a:prstGeom>
        </p:spPr>
      </p:pic>
      <p:pic>
        <p:nvPicPr>
          <p:cNvPr id="10" name="Picture 9">
            <a:extLst>
              <a:ext uri="{FF2B5EF4-FFF2-40B4-BE49-F238E27FC236}">
                <a16:creationId xmlns:a16="http://schemas.microsoft.com/office/drawing/2014/main" id="{443C6852-2553-4A49-823A-489D603F8E84}"/>
              </a:ext>
            </a:extLst>
          </p:cNvPr>
          <p:cNvPicPr>
            <a:picLocks noChangeAspect="1"/>
          </p:cNvPicPr>
          <p:nvPr/>
        </p:nvPicPr>
        <p:blipFill>
          <a:blip r:embed="rId6"/>
          <a:stretch>
            <a:fillRect/>
          </a:stretch>
        </p:blipFill>
        <p:spPr>
          <a:xfrm>
            <a:off x="6020989" y="4898763"/>
            <a:ext cx="311297" cy="615093"/>
          </a:xfrm>
          <a:prstGeom prst="rect">
            <a:avLst/>
          </a:prstGeom>
        </p:spPr>
      </p:pic>
      <p:pic>
        <p:nvPicPr>
          <p:cNvPr id="11" name="Picture 10">
            <a:extLst>
              <a:ext uri="{FF2B5EF4-FFF2-40B4-BE49-F238E27FC236}">
                <a16:creationId xmlns:a16="http://schemas.microsoft.com/office/drawing/2014/main" id="{6419F8D8-ABF4-0D47-AB45-A44824A79FDB}"/>
              </a:ext>
            </a:extLst>
          </p:cNvPr>
          <p:cNvPicPr>
            <a:picLocks noChangeAspect="1"/>
          </p:cNvPicPr>
          <p:nvPr/>
        </p:nvPicPr>
        <p:blipFill>
          <a:blip r:embed="rId7"/>
          <a:stretch>
            <a:fillRect/>
          </a:stretch>
        </p:blipFill>
        <p:spPr>
          <a:xfrm>
            <a:off x="5062176" y="3429000"/>
            <a:ext cx="669980" cy="586141"/>
          </a:xfrm>
          <a:prstGeom prst="rect">
            <a:avLst/>
          </a:prstGeom>
          <a:ln>
            <a:noFill/>
          </a:ln>
        </p:spPr>
      </p:pic>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26412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endParaRPr lang="en-US"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864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26412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Emissions</a:t>
            </a:r>
          </a:p>
        </p:txBody>
      </p:sp>
    </p:spTree>
    <p:extLst>
      <p:ext uri="{BB962C8B-B14F-4D97-AF65-F5344CB8AC3E}">
        <p14:creationId xmlns:p14="http://schemas.microsoft.com/office/powerpoint/2010/main" val="92782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3520</TotalTime>
  <Words>1234</Words>
  <Application>Microsoft Office PowerPoint</Application>
  <PresentationFormat>Widescreen</PresentationFormat>
  <Paragraphs>141</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Georgia</vt:lpstr>
      <vt:lpstr>PSL Ornanong Pro</vt:lpstr>
      <vt:lpstr>Segoe UI</vt:lpstr>
      <vt:lpstr>Times New Roman</vt:lpstr>
      <vt:lpstr>Office Theme</vt:lpstr>
      <vt:lpstr>Global Investment in Renewable Energy and Consumption </vt:lpstr>
      <vt:lpstr>PROJECT CONTENTS</vt:lpstr>
      <vt:lpstr>01 </vt:lpstr>
      <vt:lpstr>01 </vt:lpstr>
      <vt:lpstr>01 </vt:lpstr>
      <vt:lpstr>02 </vt:lpstr>
      <vt:lpstr>02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gina canales</dc:creator>
  <cp:lastModifiedBy>COREY McCulley</cp:lastModifiedBy>
  <cp:revision>32</cp:revision>
  <dcterms:created xsi:type="dcterms:W3CDTF">2020-09-19T18:15:38Z</dcterms:created>
  <dcterms:modified xsi:type="dcterms:W3CDTF">2020-09-22T22:09:55Z</dcterms:modified>
</cp:coreProperties>
</file>